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84" r:id="rId4"/>
    <p:sldId id="285" r:id="rId5"/>
    <p:sldId id="286" r:id="rId6"/>
    <p:sldId id="287" r:id="rId7"/>
    <p:sldId id="277" r:id="rId8"/>
    <p:sldId id="278" r:id="rId9"/>
    <p:sldId id="259" r:id="rId10"/>
    <p:sldId id="260" r:id="rId11"/>
    <p:sldId id="291" r:id="rId12"/>
    <p:sldId id="288" r:id="rId13"/>
    <p:sldId id="289" r:id="rId14"/>
    <p:sldId id="290" r:id="rId15"/>
    <p:sldId id="279" r:id="rId16"/>
    <p:sldId id="280" r:id="rId17"/>
    <p:sldId id="281" r:id="rId18"/>
    <p:sldId id="282" r:id="rId19"/>
    <p:sldId id="283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EBA8C-C3EB-45A0-9E52-29AEF6B4C7B2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C8B8-DA6B-4F7D-B4E7-445018EF8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0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19B89DE-8367-44A7-B163-A014093D85D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3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BE9A3AB-97B2-493B-896E-463723066707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22D989C-0CCD-403C-ADD2-A4ABAB11AA3E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849D73F-D22E-4FEF-AB49-ABC404A95B1E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4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5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5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57313"/>
            <a:ext cx="5384800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7313"/>
            <a:ext cx="5384800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E3F5C-EEE7-42F1-8F6C-655C2C690EC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396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0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5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3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8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D134D-86AC-44A8-A859-8CE17C662A91}" type="datetimeFigureOut">
              <a:rPr lang="en-US" smtClean="0"/>
              <a:t>17-Nov-17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037D-AD10-446C-A2F8-352B4C56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9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65" y="239843"/>
            <a:ext cx="10538085" cy="10343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Cellular Mobile Communication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626924"/>
              </p:ext>
            </p:extLst>
          </p:nvPr>
        </p:nvGraphicFramePr>
        <p:xfrm>
          <a:off x="689549" y="1454047"/>
          <a:ext cx="2983041" cy="2197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1895238" imgH="1476190" progId="Paint.Picture">
                  <p:embed/>
                </p:oleObj>
              </mc:Choice>
              <mc:Fallback>
                <p:oleObj name="Bitmap Image" r:id="rId3" imgW="1895238" imgH="1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549" y="1454047"/>
                        <a:ext cx="2983041" cy="2197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510707"/>
              </p:ext>
            </p:extLst>
          </p:nvPr>
        </p:nvGraphicFramePr>
        <p:xfrm>
          <a:off x="7021643" y="1063255"/>
          <a:ext cx="3426502" cy="297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5" imgW="1914286" imgH="1476190" progId="Paint.Picture">
                  <p:embed/>
                </p:oleObj>
              </mc:Choice>
              <mc:Fallback>
                <p:oleObj name="Bitmap Image" r:id="rId5" imgW="1914286" imgH="1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643" y="1063255"/>
                        <a:ext cx="3426502" cy="2979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55240"/>
              </p:ext>
            </p:extLst>
          </p:nvPr>
        </p:nvGraphicFramePr>
        <p:xfrm>
          <a:off x="1524000" y="3831747"/>
          <a:ext cx="3099218" cy="282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 Image" r:id="rId7" imgW="1619476" imgH="2457143" progId="Paint.Picture">
                  <p:embed/>
                </p:oleObj>
              </mc:Choice>
              <mc:Fallback>
                <p:oleObj name="Bitmap Image" r:id="rId7" imgW="1619476" imgH="2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31747"/>
                        <a:ext cx="3099218" cy="2823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745768"/>
              </p:ext>
            </p:extLst>
          </p:nvPr>
        </p:nvGraphicFramePr>
        <p:xfrm>
          <a:off x="7021643" y="4212237"/>
          <a:ext cx="3426502" cy="215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9" imgW="1781424" imgH="1476190" progId="Paint.Picture">
                  <p:embed/>
                </p:oleObj>
              </mc:Choice>
              <mc:Fallback>
                <p:oleObj name="Bitmap Image" r:id="rId9" imgW="1781424" imgH="1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643" y="4212237"/>
                        <a:ext cx="3426502" cy="2158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4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GSM in India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3776663" y="193357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1524000" y="16002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hart" r:id="rId3" imgW="4581763" imgH="2791063" progId="Excel.Chart.8">
                  <p:embed/>
                </p:oleObj>
              </mc:Choice>
              <mc:Fallback>
                <p:oleObj name="Chart" r:id="rId3" imgW="4581763" imgH="279106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10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Third-Generation </a:t>
            </a:r>
            <a:r>
              <a:rPr lang="en-US" altLang="ko-KR" sz="3600" dirty="0" smtClean="0"/>
              <a:t>CDMA Systems –few examples</a:t>
            </a:r>
            <a:endParaRPr lang="en-US" altLang="ko-KR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9489" y="1357314"/>
            <a:ext cx="9132861" cy="48935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3600" b="1" dirty="0"/>
              <a:t>DoCoMo</a:t>
            </a:r>
            <a:r>
              <a:rPr lang="en-US" altLang="ko-KR" sz="3600" dirty="0"/>
              <a:t> W-CDMA field trial</a:t>
            </a:r>
          </a:p>
          <a:p>
            <a:pPr eaLnBrk="1" hangingPunct="1"/>
            <a:r>
              <a:rPr lang="en-US" altLang="ko-KR" sz="3600" dirty="0"/>
              <a:t>Lucent cdma2000 system</a:t>
            </a:r>
          </a:p>
          <a:p>
            <a:pPr eaLnBrk="1" hangingPunct="1"/>
            <a:r>
              <a:rPr lang="en-US" altLang="ko-KR" sz="3600" dirty="0"/>
              <a:t>Nortel W-CDMA trial system</a:t>
            </a:r>
          </a:p>
          <a:p>
            <a:pPr eaLnBrk="1" hangingPunct="1"/>
            <a:r>
              <a:rPr lang="en-US" altLang="ko-KR" sz="3600" dirty="0"/>
              <a:t>Ericsson W-CDMA trial system </a:t>
            </a:r>
          </a:p>
          <a:p>
            <a:pPr eaLnBrk="1" hangingPunct="1"/>
            <a:r>
              <a:rPr lang="en-US" altLang="ko-KR" sz="3600" b="1" dirty="0"/>
              <a:t>Motorola</a:t>
            </a:r>
            <a:r>
              <a:rPr lang="en-US" altLang="ko-KR" sz="3600" dirty="0"/>
              <a:t> cdma2000 trial system</a:t>
            </a:r>
          </a:p>
          <a:p>
            <a:pPr eaLnBrk="1" hangingPunct="1"/>
            <a:endParaRPr lang="en-US" altLang="ko-KR" sz="3600" dirty="0"/>
          </a:p>
          <a:p>
            <a:pPr eaLnBrk="1" hangingPunct="1"/>
            <a:endParaRPr lang="en-US" altLang="ko-KR" sz="3600" dirty="0"/>
          </a:p>
          <a:p>
            <a:pPr eaLnBrk="1" hangingPunct="1"/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377326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CDMA base transceiver station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702050" cy="4846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677400" y="6096000"/>
            <a:ext cx="762000" cy="533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2400" b="1" spc="200" dirty="0">
                <a:latin typeface="+mj-lt"/>
                <a:ea typeface="+mj-ea"/>
                <a:cs typeface="+mj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403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CDMA base station controller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97026"/>
            <a:ext cx="4891088" cy="4943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677400" y="6096000"/>
            <a:ext cx="762000" cy="533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2400" b="1" spc="200" dirty="0">
                <a:latin typeface="+mj-lt"/>
                <a:ea typeface="+mj-ea"/>
                <a:cs typeface="+mj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355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858000" cy="1295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Mobile switching center  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4" y="1524000"/>
            <a:ext cx="6713537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677400" y="6096000"/>
            <a:ext cx="762000" cy="533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2400" b="1" spc="200" dirty="0">
                <a:latin typeface="+mj-lt"/>
                <a:ea typeface="+mj-ea"/>
                <a:cs typeface="+mj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508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GSM Operation</a:t>
            </a:r>
          </a:p>
        </p:txBody>
      </p:sp>
      <p:grpSp>
        <p:nvGrpSpPr>
          <p:cNvPr id="26627" name="Group 1085"/>
          <p:cNvGrpSpPr>
            <a:grpSpLocks/>
          </p:cNvGrpSpPr>
          <p:nvPr/>
        </p:nvGrpSpPr>
        <p:grpSpPr bwMode="auto">
          <a:xfrm>
            <a:off x="2286000" y="747713"/>
            <a:ext cx="6934200" cy="5562600"/>
            <a:chOff x="480" y="471"/>
            <a:chExt cx="4368" cy="3504"/>
          </a:xfrm>
        </p:grpSpPr>
        <p:sp>
          <p:nvSpPr>
            <p:cNvPr id="26628" name="Rectangle 1027"/>
            <p:cNvSpPr>
              <a:spLocks noChangeArrowheads="1"/>
            </p:cNvSpPr>
            <p:nvPr/>
          </p:nvSpPr>
          <p:spPr bwMode="auto">
            <a:xfrm>
              <a:off x="3696" y="720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Speech</a:t>
              </a:r>
              <a:r>
                <a:rPr lang="en-US" sz="1800"/>
                <a:t> </a:t>
              </a:r>
              <a:r>
                <a:rPr lang="en-US" sz="1800">
                  <a:solidFill>
                    <a:schemeClr val="bg2"/>
                  </a:solidFill>
                </a:rPr>
                <a:t>decoding</a:t>
              </a:r>
            </a:p>
          </p:txBody>
        </p:sp>
        <p:sp>
          <p:nvSpPr>
            <p:cNvPr id="26629" name="Rectangle 1028"/>
            <p:cNvSpPr>
              <a:spLocks noChangeArrowheads="1"/>
            </p:cNvSpPr>
            <p:nvPr/>
          </p:nvSpPr>
          <p:spPr bwMode="auto">
            <a:xfrm>
              <a:off x="3696" y="1296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Channel</a:t>
              </a:r>
              <a:r>
                <a:rPr lang="en-US" sz="1800"/>
                <a:t> </a:t>
              </a:r>
              <a:r>
                <a:rPr lang="en-US" sz="1800">
                  <a:solidFill>
                    <a:schemeClr val="bg2"/>
                  </a:solidFill>
                </a:rPr>
                <a:t>decoding</a:t>
              </a:r>
            </a:p>
          </p:txBody>
        </p:sp>
        <p:sp>
          <p:nvSpPr>
            <p:cNvPr id="26630" name="Rectangle 1029"/>
            <p:cNvSpPr>
              <a:spLocks noChangeArrowheads="1"/>
            </p:cNvSpPr>
            <p:nvPr/>
          </p:nvSpPr>
          <p:spPr bwMode="auto">
            <a:xfrm>
              <a:off x="3696" y="1872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De-interleaving</a:t>
              </a:r>
            </a:p>
          </p:txBody>
        </p:sp>
        <p:sp>
          <p:nvSpPr>
            <p:cNvPr id="26631" name="Rectangle 1030"/>
            <p:cNvSpPr>
              <a:spLocks noChangeArrowheads="1"/>
            </p:cNvSpPr>
            <p:nvPr/>
          </p:nvSpPr>
          <p:spPr bwMode="auto">
            <a:xfrm>
              <a:off x="3696" y="2448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Burst Formatting</a:t>
              </a:r>
            </a:p>
          </p:txBody>
        </p:sp>
        <p:sp>
          <p:nvSpPr>
            <p:cNvPr id="26632" name="Rectangle 1031"/>
            <p:cNvSpPr>
              <a:spLocks noChangeArrowheads="1"/>
            </p:cNvSpPr>
            <p:nvPr/>
          </p:nvSpPr>
          <p:spPr bwMode="auto">
            <a:xfrm>
              <a:off x="3696" y="3024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De-ciphering</a:t>
              </a:r>
            </a:p>
          </p:txBody>
        </p:sp>
        <p:sp>
          <p:nvSpPr>
            <p:cNvPr id="26633" name="Rectangle 1032"/>
            <p:cNvSpPr>
              <a:spLocks noChangeArrowheads="1"/>
            </p:cNvSpPr>
            <p:nvPr/>
          </p:nvSpPr>
          <p:spPr bwMode="auto">
            <a:xfrm>
              <a:off x="3696" y="3600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bg2"/>
                  </a:solidFill>
                </a:rPr>
                <a:t>Demodulation</a:t>
              </a:r>
            </a:p>
          </p:txBody>
        </p:sp>
        <p:sp>
          <p:nvSpPr>
            <p:cNvPr id="26634" name="Rectangle 1033"/>
            <p:cNvSpPr>
              <a:spLocks noChangeArrowheads="1"/>
            </p:cNvSpPr>
            <p:nvPr/>
          </p:nvSpPr>
          <p:spPr bwMode="auto">
            <a:xfrm>
              <a:off x="480" y="3600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Modulation</a:t>
              </a:r>
            </a:p>
          </p:txBody>
        </p:sp>
        <p:sp>
          <p:nvSpPr>
            <p:cNvPr id="26635" name="Rectangle 1034"/>
            <p:cNvSpPr>
              <a:spLocks noChangeArrowheads="1"/>
            </p:cNvSpPr>
            <p:nvPr/>
          </p:nvSpPr>
          <p:spPr bwMode="auto">
            <a:xfrm>
              <a:off x="480" y="3024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Ciphering</a:t>
              </a:r>
            </a:p>
          </p:txBody>
        </p:sp>
        <p:sp>
          <p:nvSpPr>
            <p:cNvPr id="26636" name="Rectangle 1035"/>
            <p:cNvSpPr>
              <a:spLocks noChangeArrowheads="1"/>
            </p:cNvSpPr>
            <p:nvPr/>
          </p:nvSpPr>
          <p:spPr bwMode="auto">
            <a:xfrm>
              <a:off x="528" y="2448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Burst</a:t>
              </a:r>
              <a:r>
                <a:rPr lang="en-US" sz="1800"/>
                <a:t> </a:t>
              </a:r>
              <a:r>
                <a:rPr lang="en-US" sz="1800">
                  <a:solidFill>
                    <a:schemeClr val="bg2"/>
                  </a:solidFill>
                </a:rPr>
                <a:t>Formatting</a:t>
              </a:r>
            </a:p>
          </p:txBody>
        </p:sp>
        <p:sp>
          <p:nvSpPr>
            <p:cNvPr id="26637" name="Rectangle 1036"/>
            <p:cNvSpPr>
              <a:spLocks noChangeArrowheads="1"/>
            </p:cNvSpPr>
            <p:nvPr/>
          </p:nvSpPr>
          <p:spPr bwMode="auto">
            <a:xfrm>
              <a:off x="528" y="1872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Interleaving</a:t>
              </a:r>
            </a:p>
          </p:txBody>
        </p:sp>
        <p:sp>
          <p:nvSpPr>
            <p:cNvPr id="26638" name="Rectangle 1037"/>
            <p:cNvSpPr>
              <a:spLocks noChangeArrowheads="1"/>
            </p:cNvSpPr>
            <p:nvPr/>
          </p:nvSpPr>
          <p:spPr bwMode="auto">
            <a:xfrm>
              <a:off x="528" y="1296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1800">
                  <a:solidFill>
                    <a:schemeClr val="bg2"/>
                  </a:solidFill>
                </a:rPr>
                <a:t>Channel Coding</a:t>
              </a:r>
            </a:p>
          </p:txBody>
        </p:sp>
        <p:sp>
          <p:nvSpPr>
            <p:cNvPr id="26639" name="Rectangle 1038"/>
            <p:cNvSpPr>
              <a:spLocks noChangeArrowheads="1"/>
            </p:cNvSpPr>
            <p:nvPr/>
          </p:nvSpPr>
          <p:spPr bwMode="auto">
            <a:xfrm>
              <a:off x="528" y="720"/>
              <a:ext cx="115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/>
            </a:p>
          </p:txBody>
        </p:sp>
        <p:sp>
          <p:nvSpPr>
            <p:cNvPr id="26640" name="Freeform 1039"/>
            <p:cNvSpPr>
              <a:spLocks/>
            </p:cNvSpPr>
            <p:nvPr/>
          </p:nvSpPr>
          <p:spPr bwMode="auto">
            <a:xfrm>
              <a:off x="1632" y="3552"/>
              <a:ext cx="2064" cy="416"/>
            </a:xfrm>
            <a:custGeom>
              <a:avLst/>
              <a:gdLst>
                <a:gd name="T0" fmla="*/ 0 w 2064"/>
                <a:gd name="T1" fmla="*/ 288 h 416"/>
                <a:gd name="T2" fmla="*/ 576 w 2064"/>
                <a:gd name="T3" fmla="*/ 96 h 416"/>
                <a:gd name="T4" fmla="*/ 1344 w 2064"/>
                <a:gd name="T5" fmla="*/ 48 h 416"/>
                <a:gd name="T6" fmla="*/ 960 w 2064"/>
                <a:gd name="T7" fmla="*/ 384 h 416"/>
                <a:gd name="T8" fmla="*/ 2064 w 2064"/>
                <a:gd name="T9" fmla="*/ 240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"/>
                <a:gd name="T16" fmla="*/ 0 h 416"/>
                <a:gd name="T17" fmla="*/ 2064 w 2064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" h="416">
                  <a:moveTo>
                    <a:pt x="0" y="288"/>
                  </a:moveTo>
                  <a:cubicBezTo>
                    <a:pt x="176" y="212"/>
                    <a:pt x="352" y="136"/>
                    <a:pt x="576" y="96"/>
                  </a:cubicBezTo>
                  <a:cubicBezTo>
                    <a:pt x="800" y="56"/>
                    <a:pt x="1280" y="0"/>
                    <a:pt x="1344" y="48"/>
                  </a:cubicBezTo>
                  <a:cubicBezTo>
                    <a:pt x="1408" y="96"/>
                    <a:pt x="840" y="352"/>
                    <a:pt x="960" y="384"/>
                  </a:cubicBezTo>
                  <a:cubicBezTo>
                    <a:pt x="1080" y="416"/>
                    <a:pt x="1572" y="328"/>
                    <a:pt x="2064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6641" name="Text Box 1040"/>
            <p:cNvSpPr txBox="1">
              <a:spLocks noChangeArrowheads="1"/>
            </p:cNvSpPr>
            <p:nvPr/>
          </p:nvSpPr>
          <p:spPr bwMode="auto">
            <a:xfrm>
              <a:off x="662" y="792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chemeClr val="bg2"/>
                  </a:solidFill>
                </a:rPr>
                <a:t>Speech coding</a:t>
              </a:r>
            </a:p>
          </p:txBody>
        </p:sp>
        <p:sp>
          <p:nvSpPr>
            <p:cNvPr id="26642" name="Text Box 1041"/>
            <p:cNvSpPr txBox="1">
              <a:spLocks noChangeArrowheads="1"/>
            </p:cNvSpPr>
            <p:nvPr/>
          </p:nvSpPr>
          <p:spPr bwMode="auto">
            <a:xfrm>
              <a:off x="2150" y="3482"/>
              <a:ext cx="13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/>
                <a:t>Radio Interface</a:t>
              </a:r>
            </a:p>
          </p:txBody>
        </p:sp>
        <p:sp>
          <p:nvSpPr>
            <p:cNvPr id="26643" name="Line 1043"/>
            <p:cNvSpPr>
              <a:spLocks noChangeShapeType="1"/>
            </p:cNvSpPr>
            <p:nvPr/>
          </p:nvSpPr>
          <p:spPr bwMode="auto">
            <a:xfrm flipV="1">
              <a:off x="4272" y="4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Text Box 1044"/>
            <p:cNvSpPr txBox="1">
              <a:spLocks noChangeArrowheads="1"/>
            </p:cNvSpPr>
            <p:nvPr/>
          </p:nvSpPr>
          <p:spPr bwMode="auto">
            <a:xfrm>
              <a:off x="1338" y="471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Speech</a:t>
              </a:r>
            </a:p>
          </p:txBody>
        </p:sp>
        <p:sp>
          <p:nvSpPr>
            <p:cNvPr id="26645" name="Text Box 1045"/>
            <p:cNvSpPr txBox="1">
              <a:spLocks noChangeArrowheads="1"/>
            </p:cNvSpPr>
            <p:nvPr/>
          </p:nvSpPr>
          <p:spPr bwMode="auto">
            <a:xfrm>
              <a:off x="4310" y="519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/>
                <a:t>Speech</a:t>
              </a:r>
            </a:p>
          </p:txBody>
        </p:sp>
        <p:sp>
          <p:nvSpPr>
            <p:cNvPr id="26646" name="Line 1055"/>
            <p:cNvSpPr>
              <a:spLocks noChangeShapeType="1"/>
            </p:cNvSpPr>
            <p:nvPr/>
          </p:nvSpPr>
          <p:spPr bwMode="auto">
            <a:xfrm flipV="1">
              <a:off x="4272" y="10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Text Box 1056"/>
            <p:cNvSpPr txBox="1">
              <a:spLocks noChangeArrowheads="1"/>
            </p:cNvSpPr>
            <p:nvPr/>
          </p:nvSpPr>
          <p:spPr bwMode="auto">
            <a:xfrm>
              <a:off x="1190" y="1080"/>
              <a:ext cx="6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/>
                <a:t>13 Kbps</a:t>
              </a:r>
            </a:p>
          </p:txBody>
        </p:sp>
        <p:sp>
          <p:nvSpPr>
            <p:cNvPr id="26648" name="Text Box 1057"/>
            <p:cNvSpPr txBox="1">
              <a:spLocks noChangeArrowheads="1"/>
            </p:cNvSpPr>
            <p:nvPr/>
          </p:nvSpPr>
          <p:spPr bwMode="auto">
            <a:xfrm>
              <a:off x="1200" y="1641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/>
                <a:t>22.8 Kbps</a:t>
              </a:r>
            </a:p>
          </p:txBody>
        </p:sp>
        <p:sp>
          <p:nvSpPr>
            <p:cNvPr id="26649" name="Text Box 1058"/>
            <p:cNvSpPr txBox="1">
              <a:spLocks noChangeArrowheads="1"/>
            </p:cNvSpPr>
            <p:nvPr/>
          </p:nvSpPr>
          <p:spPr bwMode="auto">
            <a:xfrm>
              <a:off x="1142" y="2208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/>
                <a:t>22.8 Kbps</a:t>
              </a:r>
            </a:p>
          </p:txBody>
        </p:sp>
        <p:sp>
          <p:nvSpPr>
            <p:cNvPr id="26650" name="Text Box 1059"/>
            <p:cNvSpPr txBox="1">
              <a:spLocks noChangeArrowheads="1"/>
            </p:cNvSpPr>
            <p:nvPr/>
          </p:nvSpPr>
          <p:spPr bwMode="auto">
            <a:xfrm>
              <a:off x="1104" y="2784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/>
                <a:t>33.6 Kbps</a:t>
              </a:r>
            </a:p>
          </p:txBody>
        </p:sp>
        <p:sp>
          <p:nvSpPr>
            <p:cNvPr id="26651" name="Text Box 1060"/>
            <p:cNvSpPr txBox="1">
              <a:spLocks noChangeArrowheads="1"/>
            </p:cNvSpPr>
            <p:nvPr/>
          </p:nvSpPr>
          <p:spPr bwMode="auto">
            <a:xfrm>
              <a:off x="1094" y="3360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/>
                <a:t>33.6 Kbps</a:t>
              </a:r>
            </a:p>
          </p:txBody>
        </p:sp>
        <p:sp>
          <p:nvSpPr>
            <p:cNvPr id="26652" name="Text Box 1061"/>
            <p:cNvSpPr txBox="1">
              <a:spLocks noChangeArrowheads="1"/>
            </p:cNvSpPr>
            <p:nvPr/>
          </p:nvSpPr>
          <p:spPr bwMode="auto">
            <a:xfrm>
              <a:off x="1776" y="3744"/>
              <a:ext cx="8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800"/>
                <a:t>270.83 Kbps</a:t>
              </a:r>
            </a:p>
          </p:txBody>
        </p:sp>
        <p:grpSp>
          <p:nvGrpSpPr>
            <p:cNvPr id="26653" name="Group 1072"/>
            <p:cNvGrpSpPr>
              <a:grpSpLocks/>
            </p:cNvGrpSpPr>
            <p:nvPr/>
          </p:nvGrpSpPr>
          <p:grpSpPr bwMode="auto">
            <a:xfrm>
              <a:off x="1056" y="480"/>
              <a:ext cx="48" cy="3120"/>
              <a:chOff x="1056" y="480"/>
              <a:chExt cx="48" cy="3120"/>
            </a:xfrm>
          </p:grpSpPr>
          <p:sp>
            <p:nvSpPr>
              <p:cNvPr id="26658" name="Line 1042"/>
              <p:cNvSpPr>
                <a:spLocks noChangeShapeType="1"/>
              </p:cNvSpPr>
              <p:nvPr/>
            </p:nvSpPr>
            <p:spPr bwMode="auto">
              <a:xfrm>
                <a:off x="1056" y="48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1064"/>
              <p:cNvSpPr>
                <a:spLocks noChangeShapeType="1"/>
              </p:cNvSpPr>
              <p:nvPr/>
            </p:nvSpPr>
            <p:spPr bwMode="auto">
              <a:xfrm>
                <a:off x="1056" y="105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Line 1065"/>
              <p:cNvSpPr>
                <a:spLocks noChangeShapeType="1"/>
              </p:cNvSpPr>
              <p:nvPr/>
            </p:nvSpPr>
            <p:spPr bwMode="auto">
              <a:xfrm>
                <a:off x="11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Line 1069"/>
              <p:cNvSpPr>
                <a:spLocks noChangeShapeType="1"/>
              </p:cNvSpPr>
              <p:nvPr/>
            </p:nvSpPr>
            <p:spPr bwMode="auto">
              <a:xfrm>
                <a:off x="1104" y="336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Line 1070"/>
              <p:cNvSpPr>
                <a:spLocks noChangeShapeType="1"/>
              </p:cNvSpPr>
              <p:nvPr/>
            </p:nvSpPr>
            <p:spPr bwMode="auto">
              <a:xfrm>
                <a:off x="1104" y="27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Line 1071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54" name="Line 1080"/>
            <p:cNvSpPr>
              <a:spLocks noChangeShapeType="1"/>
            </p:cNvSpPr>
            <p:nvPr/>
          </p:nvSpPr>
          <p:spPr bwMode="auto">
            <a:xfrm flipV="1">
              <a:off x="4272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1081"/>
            <p:cNvSpPr>
              <a:spLocks noChangeShapeType="1"/>
            </p:cNvSpPr>
            <p:nvPr/>
          </p:nvSpPr>
          <p:spPr bwMode="auto">
            <a:xfrm flipV="1">
              <a:off x="4272" y="220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1082"/>
            <p:cNvSpPr>
              <a:spLocks noChangeShapeType="1"/>
            </p:cNvSpPr>
            <p:nvPr/>
          </p:nvSpPr>
          <p:spPr bwMode="auto">
            <a:xfrm flipV="1">
              <a:off x="4272" y="27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1084"/>
            <p:cNvSpPr>
              <a:spLocks noChangeShapeType="1"/>
            </p:cNvSpPr>
            <p:nvPr/>
          </p:nvSpPr>
          <p:spPr bwMode="auto">
            <a:xfrm flipV="1">
              <a:off x="4272" y="33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452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GSM Specifications-1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/>
              <a:t>RF Spectrum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/>
              <a:t>GSM 900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/>
              <a:t>    Mobile to BTS (uplink):    890-915 Mhz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/>
              <a:t>    BTS to Mobile(downlink):935-960 Mhz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/>
              <a:t>    Bandwidth : 2* 25 Mhz  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b="1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/>
              <a:t>GSM 1800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/>
              <a:t>    </a:t>
            </a:r>
            <a:r>
              <a:rPr lang="en-US"/>
              <a:t>Mobile to BTS (uplink):   1710-1785 Mhz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/>
              <a:t>    BTS to Mobile(downlink) 1805-1880 Mhz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/>
              <a:t>    Bandwidth : 2* 75 Mhz</a:t>
            </a:r>
          </a:p>
        </p:txBody>
      </p:sp>
    </p:spTree>
    <p:extLst>
      <p:ext uri="{BB962C8B-B14F-4D97-AF65-F5344CB8AC3E}">
        <p14:creationId xmlns:p14="http://schemas.microsoft.com/office/powerpoint/2010/main" val="2182372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  GSM Specification-II	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133600"/>
            <a:ext cx="77724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smtClean="0"/>
              <a:t>Carrier Separation   : 200 Khz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Duplex Distance      : 45 Mhz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No. of RF carriers   : 124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Access Method        : TDMA/FDMA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Modulation Method : GMSK</a:t>
            </a:r>
          </a:p>
          <a:p>
            <a:pPr eaLnBrk="1" hangingPunct="1">
              <a:buClr>
                <a:schemeClr val="tx1"/>
              </a:buClr>
            </a:pPr>
            <a:r>
              <a:rPr lang="en-US" smtClean="0"/>
              <a:t>Modulation data rate   : 270.833 Kbps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521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GSM Applications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44184"/>
            <a:ext cx="10515600" cy="493277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Mobile telephony</a:t>
            </a:r>
          </a:p>
          <a:p>
            <a:pPr eaLnBrk="1" hangingPunct="1"/>
            <a:r>
              <a:rPr lang="en-US" sz="3200" dirty="0"/>
              <a:t>GSM-R</a:t>
            </a:r>
          </a:p>
          <a:p>
            <a:pPr eaLnBrk="1" hangingPunct="1"/>
            <a:r>
              <a:rPr lang="en-US" sz="3200" dirty="0"/>
              <a:t>Telemetry System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200" dirty="0"/>
              <a:t>  - Fleet management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200" dirty="0"/>
              <a:t>  - Automatic meter reading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200" dirty="0"/>
              <a:t>  - Toll Collection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3200" dirty="0"/>
              <a:t>  - Remote control and fault reporting of DG sets</a:t>
            </a:r>
          </a:p>
          <a:p>
            <a:pPr eaLnBrk="1" hangingPunct="1"/>
            <a:r>
              <a:rPr lang="en-US" sz="3200" dirty="0"/>
              <a:t>Value Added Services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597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38400" y="-104931"/>
            <a:ext cx="7772400" cy="118422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Times New Roman" charset="0"/>
              </a:rPr>
              <a:t>Features </a:t>
            </a:r>
            <a:r>
              <a:rPr lang="en-US" sz="3600" b="1" u="sng" dirty="0">
                <a:solidFill>
                  <a:srgbClr val="FF0000"/>
                </a:solidFill>
                <a:latin typeface="Times New Roman" charset="0"/>
              </a:rPr>
              <a:t>Of GSM</a:t>
            </a: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674557"/>
            <a:ext cx="10433154" cy="5802443"/>
          </a:xfrm>
        </p:spPr>
        <p:txBody>
          <a:bodyPr>
            <a:noAutofit/>
          </a:bodyPr>
          <a:lstStyle/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US" sz="2800" dirty="0"/>
              <a:t>2nd Generation </a:t>
            </a:r>
          </a:p>
          <a:p>
            <a:pPr lvl="2" algn="just"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800" dirty="0"/>
              <a:t>GSM -9.6 Kbps (data rate)</a:t>
            </a:r>
          </a:p>
          <a:p>
            <a:pPr lvl="2" algn="just" eaLnBrk="1" hangingPunct="1"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en-US" sz="2800" dirty="0"/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US" sz="2800" dirty="0"/>
              <a:t>2.5 Generation ( Future of GSM)</a:t>
            </a:r>
          </a:p>
          <a:p>
            <a:pPr lvl="2"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HSCSD (High Speed </a:t>
            </a:r>
            <a:r>
              <a:rPr lang="en-US" sz="2800" dirty="0" err="1"/>
              <a:t>ckt</a:t>
            </a:r>
            <a:r>
              <a:rPr lang="en-US" sz="2800" dirty="0"/>
              <a:t> Switched  data)</a:t>
            </a:r>
          </a:p>
          <a:p>
            <a:pPr lvl="3" algn="just" eaLnBrk="1" hangingPunct="1">
              <a:buFont typeface="Wingdings" panose="05000000000000000000" pitchFamily="2" charset="2"/>
              <a:buChar char="Ø"/>
            </a:pPr>
            <a:r>
              <a:rPr lang="en-US" sz="2800" dirty="0" smtClean="0"/>
              <a:t>Data rate : 76.8 Kbps (9.6 x 8 kbps)</a:t>
            </a:r>
          </a:p>
          <a:p>
            <a:pPr lvl="2"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GPRS (General Packet Radio service)</a:t>
            </a:r>
          </a:p>
          <a:p>
            <a:pPr lvl="3" algn="just" eaLnBrk="1" hangingPunct="1">
              <a:buFont typeface="Wingdings" panose="05000000000000000000" pitchFamily="2" charset="2"/>
              <a:buChar char="Ø"/>
            </a:pPr>
            <a:r>
              <a:rPr lang="en-US" sz="2800" dirty="0" smtClean="0"/>
              <a:t>Data rate: 14.4 - 115.2 Kbps</a:t>
            </a:r>
          </a:p>
          <a:p>
            <a:pPr lvl="2" algn="just" eaLnBrk="1" hangingPunct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2800" dirty="0"/>
              <a:t>EDGE (Enhanced data rate for GSM Evolution)</a:t>
            </a:r>
          </a:p>
          <a:p>
            <a:pPr lvl="3" algn="just" eaLnBrk="1" hangingPunct="1">
              <a:buFont typeface="Wingdings" panose="05000000000000000000" pitchFamily="2" charset="2"/>
              <a:buChar char="Ø"/>
            </a:pPr>
            <a:r>
              <a:rPr lang="en-US" sz="2800" dirty="0" smtClean="0"/>
              <a:t>Data rate: 547.2 Kbps (max) </a:t>
            </a: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en-US" sz="2800" dirty="0"/>
              <a:t> 3 Generation</a:t>
            </a:r>
          </a:p>
          <a:p>
            <a:pPr lvl="2" algn="just" eaLnBrk="1" hangingPunct="1">
              <a:buFont typeface="Wingdings" panose="05000000000000000000" pitchFamily="2" charset="2"/>
              <a:buChar char="q"/>
            </a:pPr>
            <a:r>
              <a:rPr lang="en-US" sz="2800" dirty="0"/>
              <a:t>WCDMA(Wide band CDMA)</a:t>
            </a:r>
          </a:p>
          <a:p>
            <a:pPr lvl="3" algn="just" eaLnBrk="1" hangingPunct="1">
              <a:buFont typeface="Wingdings" panose="05000000000000000000" pitchFamily="2" charset="2"/>
              <a:buChar char="Ø"/>
            </a:pPr>
            <a:r>
              <a:rPr lang="en-US" sz="2800" dirty="0" smtClean="0"/>
              <a:t>Data rate : 0.348 – 2.0 Mbps</a:t>
            </a:r>
          </a:p>
        </p:txBody>
      </p:sp>
    </p:spTree>
    <p:extLst>
      <p:ext uri="{BB962C8B-B14F-4D97-AF65-F5344CB8AC3E}">
        <p14:creationId xmlns:p14="http://schemas.microsoft.com/office/powerpoint/2010/main" val="408702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12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 general WLL setup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573588" y="41259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1993692" y="1041400"/>
          <a:ext cx="8799226" cy="4405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3" imgW="5533333" imgH="4361905" progId="Paint.Picture">
                  <p:embed/>
                </p:oleObj>
              </mc:Choice>
              <mc:Fallback>
                <p:oleObj name="Bitmap Image" r:id="rId3" imgW="5533333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692" y="1041400"/>
                        <a:ext cx="8799226" cy="4405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9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Bearer Services</a:t>
            </a:r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0513" indent="-280988">
              <a:buClr>
                <a:schemeClr val="tx1"/>
              </a:buClr>
            </a:pPr>
            <a:r>
              <a:rPr lang="en-US" sz="2400"/>
              <a:t>Include various data services for information transfer  between GSM and other networks like PSTN, ISDN etc at rates from 300 to 9600 bps</a:t>
            </a:r>
          </a:p>
          <a:p>
            <a:pPr marL="290513" indent="-280988">
              <a:buClr>
                <a:schemeClr val="tx1"/>
              </a:buClr>
            </a:pPr>
            <a:r>
              <a:rPr lang="en-US" sz="2400"/>
              <a:t>Short Message Service (SMS) </a:t>
            </a:r>
          </a:p>
          <a:p>
            <a:pPr marL="579438" lvl="1" indent="-123825"/>
            <a:r>
              <a:rPr lang="en-US"/>
              <a:t>up to 160 character alphanumeric data transmission to/from the mobile terminal</a:t>
            </a:r>
            <a:endParaRPr lang="en-US" sz="2000"/>
          </a:p>
          <a:p>
            <a:pPr marL="290513" indent="-280988">
              <a:buClr>
                <a:schemeClr val="tx1"/>
              </a:buClr>
            </a:pPr>
            <a:r>
              <a:rPr lang="en-US"/>
              <a:t>Unified Messaging Services(UMS)</a:t>
            </a:r>
          </a:p>
          <a:p>
            <a:pPr marL="290513" indent="-280988">
              <a:buClr>
                <a:schemeClr val="tx1"/>
              </a:buClr>
            </a:pPr>
            <a:r>
              <a:rPr lang="en-US" sz="2400"/>
              <a:t>Group 3 fax</a:t>
            </a:r>
          </a:p>
          <a:p>
            <a:pPr marL="290513" indent="-280988">
              <a:buClr>
                <a:schemeClr val="tx1"/>
              </a:buClr>
            </a:pPr>
            <a:r>
              <a:rPr lang="en-US" sz="2400"/>
              <a:t>Voice mailbox</a:t>
            </a:r>
          </a:p>
          <a:p>
            <a:pPr marL="290513" indent="-280988">
              <a:buClr>
                <a:schemeClr val="tx1"/>
              </a:buClr>
            </a:pPr>
            <a:r>
              <a:rPr lang="en-US" sz="2400"/>
              <a:t>Electronic mail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6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Supplementary Services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 flipV="1">
            <a:off x="6019800" y="1463676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000"/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752600" y="1371600"/>
            <a:ext cx="8610600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/>
              <a:t>Call related services 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Call Waiting- Notification of an incoming call while on the handset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Call Hold- Put a caller on hold to take another call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Call Barring- All calls, outgoing calls, or incoming calls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Call Forwarding- Calls can be sent to various numbers defined by the  user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Multi Party Call Conferencing - Link multiple calls together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CLIP – Caller line identification presentation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CLIR – Caller line identification restriction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CUG – Closed user group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4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1031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GSM System Architecture</a:t>
            </a:r>
          </a:p>
        </p:txBody>
      </p:sp>
      <p:sp>
        <p:nvSpPr>
          <p:cNvPr id="13315" name="Rectangle 1034"/>
          <p:cNvSpPr>
            <a:spLocks noChangeArrowheads="1"/>
          </p:cNvSpPr>
          <p:nvPr/>
        </p:nvSpPr>
        <p:spPr bwMode="auto">
          <a:xfrm>
            <a:off x="6553200" y="2743200"/>
            <a:ext cx="533400" cy="609600"/>
          </a:xfrm>
          <a:prstGeom prst="rect">
            <a:avLst/>
          </a:prstGeom>
          <a:solidFill>
            <a:srgbClr val="008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  <a:contourClr>
              <a:srgbClr val="0080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6" name="Rectangle 1035"/>
          <p:cNvSpPr>
            <a:spLocks noChangeArrowheads="1"/>
          </p:cNvSpPr>
          <p:nvPr/>
        </p:nvSpPr>
        <p:spPr bwMode="auto">
          <a:xfrm>
            <a:off x="9296400" y="1905000"/>
            <a:ext cx="457200" cy="60960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  <a:contourClr>
              <a:srgbClr val="0000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7" name="Rectangle 1036"/>
          <p:cNvSpPr>
            <a:spLocks noChangeArrowheads="1"/>
          </p:cNvSpPr>
          <p:nvPr/>
        </p:nvSpPr>
        <p:spPr bwMode="auto">
          <a:xfrm>
            <a:off x="4343400" y="1524000"/>
            <a:ext cx="304800" cy="3810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8" name="Rectangle 1037"/>
          <p:cNvSpPr>
            <a:spLocks noChangeArrowheads="1"/>
          </p:cNvSpPr>
          <p:nvPr/>
        </p:nvSpPr>
        <p:spPr bwMode="auto">
          <a:xfrm>
            <a:off x="2895600" y="1295400"/>
            <a:ext cx="304800" cy="3810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9" name="Rectangle 1038"/>
          <p:cNvSpPr>
            <a:spLocks noChangeArrowheads="1"/>
          </p:cNvSpPr>
          <p:nvPr/>
        </p:nvSpPr>
        <p:spPr bwMode="auto">
          <a:xfrm>
            <a:off x="4495800" y="3657600"/>
            <a:ext cx="304800" cy="3810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  <a:contourClr>
              <a:srgbClr val="FF00FF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0" name="Rectangle 1039"/>
          <p:cNvSpPr>
            <a:spLocks noChangeArrowheads="1"/>
          </p:cNvSpPr>
          <p:nvPr/>
        </p:nvSpPr>
        <p:spPr bwMode="auto">
          <a:xfrm>
            <a:off x="3733800" y="4800600"/>
            <a:ext cx="304800" cy="3810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1" name="Rectangle 1040"/>
          <p:cNvSpPr>
            <a:spLocks noChangeArrowheads="1"/>
          </p:cNvSpPr>
          <p:nvPr/>
        </p:nvSpPr>
        <p:spPr bwMode="auto">
          <a:xfrm>
            <a:off x="2286000" y="3429000"/>
            <a:ext cx="304800" cy="381000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2" name="Oval 1045"/>
          <p:cNvSpPr>
            <a:spLocks noChangeArrowheads="1"/>
          </p:cNvSpPr>
          <p:nvPr/>
        </p:nvSpPr>
        <p:spPr bwMode="auto">
          <a:xfrm>
            <a:off x="8686800" y="45720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3" name="Line 1046"/>
          <p:cNvSpPr>
            <a:spLocks noChangeShapeType="1"/>
          </p:cNvSpPr>
          <p:nvPr/>
        </p:nvSpPr>
        <p:spPr bwMode="auto">
          <a:xfrm>
            <a:off x="9220200" y="472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24" name="Group 1126"/>
          <p:cNvGrpSpPr>
            <a:grpSpLocks/>
          </p:cNvGrpSpPr>
          <p:nvPr/>
        </p:nvGrpSpPr>
        <p:grpSpPr bwMode="auto">
          <a:xfrm>
            <a:off x="8077200" y="4343400"/>
            <a:ext cx="609600" cy="914400"/>
            <a:chOff x="4128" y="2736"/>
            <a:chExt cx="384" cy="576"/>
          </a:xfrm>
        </p:grpSpPr>
        <p:sp>
          <p:nvSpPr>
            <p:cNvPr id="13403" name="Oval 1041"/>
            <p:cNvSpPr>
              <a:spLocks noChangeArrowheads="1"/>
            </p:cNvSpPr>
            <p:nvPr/>
          </p:nvSpPr>
          <p:spPr bwMode="auto">
            <a:xfrm>
              <a:off x="4128" y="2736"/>
              <a:ext cx="33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404" name="Line 1042"/>
            <p:cNvSpPr>
              <a:spLocks noChangeShapeType="1"/>
            </p:cNvSpPr>
            <p:nvPr/>
          </p:nvSpPr>
          <p:spPr bwMode="auto">
            <a:xfrm>
              <a:off x="4464" y="28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5" name="Line 1043"/>
            <p:cNvSpPr>
              <a:spLocks noChangeShapeType="1"/>
            </p:cNvSpPr>
            <p:nvPr/>
          </p:nvSpPr>
          <p:spPr bwMode="auto">
            <a:xfrm>
              <a:off x="4128" y="28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6" name="Oval 1044"/>
            <p:cNvSpPr>
              <a:spLocks noChangeArrowheads="1"/>
            </p:cNvSpPr>
            <p:nvPr/>
          </p:nvSpPr>
          <p:spPr bwMode="auto">
            <a:xfrm>
              <a:off x="4128" y="3072"/>
              <a:ext cx="336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407" name="Line 1047"/>
            <p:cNvSpPr>
              <a:spLocks noChangeShapeType="1"/>
            </p:cNvSpPr>
            <p:nvPr/>
          </p:nvSpPr>
          <p:spPr bwMode="auto">
            <a:xfrm>
              <a:off x="4512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5" name="Oval 1048"/>
          <p:cNvSpPr>
            <a:spLocks noChangeArrowheads="1"/>
          </p:cNvSpPr>
          <p:nvPr/>
        </p:nvSpPr>
        <p:spPr bwMode="auto">
          <a:xfrm>
            <a:off x="8686800" y="51054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6" name="Oval 1049"/>
          <p:cNvSpPr>
            <a:spLocks noChangeArrowheads="1"/>
          </p:cNvSpPr>
          <p:nvPr/>
        </p:nvSpPr>
        <p:spPr bwMode="auto">
          <a:xfrm>
            <a:off x="9296400" y="48006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7" name="Line 1050"/>
          <p:cNvSpPr>
            <a:spLocks noChangeShapeType="1"/>
          </p:cNvSpPr>
          <p:nvPr/>
        </p:nvSpPr>
        <p:spPr bwMode="auto">
          <a:xfrm>
            <a:off x="9829800" y="495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051"/>
          <p:cNvSpPr>
            <a:spLocks noChangeShapeType="1"/>
          </p:cNvSpPr>
          <p:nvPr/>
        </p:nvSpPr>
        <p:spPr bwMode="auto">
          <a:xfrm>
            <a:off x="92964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Oval 1052"/>
          <p:cNvSpPr>
            <a:spLocks noChangeArrowheads="1"/>
          </p:cNvSpPr>
          <p:nvPr/>
        </p:nvSpPr>
        <p:spPr bwMode="auto">
          <a:xfrm>
            <a:off x="9296400" y="5334000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30" name="Line 1057"/>
          <p:cNvSpPr>
            <a:spLocks noChangeShapeType="1"/>
          </p:cNvSpPr>
          <p:nvPr/>
        </p:nvSpPr>
        <p:spPr bwMode="auto">
          <a:xfrm>
            <a:off x="7086600" y="3200400"/>
            <a:ext cx="3581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1058"/>
          <p:cNvSpPr>
            <a:spLocks noChangeArrowheads="1"/>
          </p:cNvSpPr>
          <p:nvPr/>
        </p:nvSpPr>
        <p:spPr bwMode="auto">
          <a:xfrm>
            <a:off x="4953000" y="5181600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32" name="Line 1059"/>
          <p:cNvSpPr>
            <a:spLocks noChangeShapeType="1"/>
          </p:cNvSpPr>
          <p:nvPr/>
        </p:nvSpPr>
        <p:spPr bwMode="auto">
          <a:xfrm>
            <a:off x="5181600" y="4800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Rectangle 1060"/>
          <p:cNvSpPr>
            <a:spLocks noChangeArrowheads="1"/>
          </p:cNvSpPr>
          <p:nvPr/>
        </p:nvSpPr>
        <p:spPr bwMode="auto">
          <a:xfrm>
            <a:off x="2209800" y="1447800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34" name="Line 1061"/>
          <p:cNvSpPr>
            <a:spLocks noChangeShapeType="1"/>
          </p:cNvSpPr>
          <p:nvPr/>
        </p:nvSpPr>
        <p:spPr bwMode="auto">
          <a:xfrm>
            <a:off x="24384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Rectangle 1062"/>
          <p:cNvSpPr>
            <a:spLocks noChangeArrowheads="1"/>
          </p:cNvSpPr>
          <p:nvPr/>
        </p:nvSpPr>
        <p:spPr bwMode="auto">
          <a:xfrm>
            <a:off x="2438400" y="4495800"/>
            <a:ext cx="76200" cy="533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36" name="Line 1063"/>
          <p:cNvSpPr>
            <a:spLocks noChangeShapeType="1"/>
          </p:cNvSpPr>
          <p:nvPr/>
        </p:nvSpPr>
        <p:spPr bwMode="auto">
          <a:xfrm>
            <a:off x="26670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Line 1064"/>
          <p:cNvSpPr>
            <a:spLocks noChangeShapeType="1"/>
          </p:cNvSpPr>
          <p:nvPr/>
        </p:nvSpPr>
        <p:spPr bwMode="auto">
          <a:xfrm>
            <a:off x="3733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Line 1065"/>
          <p:cNvSpPr>
            <a:spLocks noChangeShapeType="1"/>
          </p:cNvSpPr>
          <p:nvPr/>
        </p:nvSpPr>
        <p:spPr bwMode="auto">
          <a:xfrm flipV="1">
            <a:off x="3733800" y="4191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Line 1066"/>
          <p:cNvSpPr>
            <a:spLocks noChangeShapeType="1"/>
          </p:cNvSpPr>
          <p:nvPr/>
        </p:nvSpPr>
        <p:spPr bwMode="auto">
          <a:xfrm>
            <a:off x="2895600" y="68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Line 1067"/>
          <p:cNvSpPr>
            <a:spLocks noChangeShapeType="1"/>
          </p:cNvSpPr>
          <p:nvPr/>
        </p:nvSpPr>
        <p:spPr bwMode="auto">
          <a:xfrm flipH="1" flipV="1">
            <a:off x="2667000" y="685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Line 1068"/>
          <p:cNvSpPr>
            <a:spLocks noChangeShapeType="1"/>
          </p:cNvSpPr>
          <p:nvPr/>
        </p:nvSpPr>
        <p:spPr bwMode="auto">
          <a:xfrm flipV="1">
            <a:off x="2895600" y="6858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Line 1069"/>
          <p:cNvSpPr>
            <a:spLocks noChangeShapeType="1"/>
          </p:cNvSpPr>
          <p:nvPr/>
        </p:nvSpPr>
        <p:spPr bwMode="auto">
          <a:xfrm>
            <a:off x="22860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1070"/>
          <p:cNvSpPr>
            <a:spLocks noChangeShapeType="1"/>
          </p:cNvSpPr>
          <p:nvPr/>
        </p:nvSpPr>
        <p:spPr bwMode="auto">
          <a:xfrm flipV="1">
            <a:off x="2286000" y="2819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Line 1071"/>
          <p:cNvSpPr>
            <a:spLocks noChangeShapeType="1"/>
          </p:cNvSpPr>
          <p:nvPr/>
        </p:nvSpPr>
        <p:spPr bwMode="auto">
          <a:xfrm flipH="1" flipV="1">
            <a:off x="2057400" y="2819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Line 1072"/>
          <p:cNvSpPr>
            <a:spLocks noChangeShapeType="1"/>
          </p:cNvSpPr>
          <p:nvPr/>
        </p:nvSpPr>
        <p:spPr bwMode="auto">
          <a:xfrm flipH="1" flipV="1">
            <a:off x="3505200" y="4191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Line 1073"/>
          <p:cNvSpPr>
            <a:spLocks noChangeShapeType="1"/>
          </p:cNvSpPr>
          <p:nvPr/>
        </p:nvSpPr>
        <p:spPr bwMode="auto">
          <a:xfrm>
            <a:off x="16002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7" name="Line 1074"/>
          <p:cNvSpPr>
            <a:spLocks noChangeShapeType="1"/>
          </p:cNvSpPr>
          <p:nvPr/>
        </p:nvSpPr>
        <p:spPr bwMode="auto">
          <a:xfrm>
            <a:off x="4343400" y="3886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Line 1075"/>
          <p:cNvSpPr>
            <a:spLocks noChangeShapeType="1"/>
          </p:cNvSpPr>
          <p:nvPr/>
        </p:nvSpPr>
        <p:spPr bwMode="auto">
          <a:xfrm>
            <a:off x="2971800" y="32766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Line 1076"/>
          <p:cNvSpPr>
            <a:spLocks noChangeShapeType="1"/>
          </p:cNvSpPr>
          <p:nvPr/>
        </p:nvSpPr>
        <p:spPr bwMode="auto">
          <a:xfrm>
            <a:off x="1600200" y="46482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Line 1077"/>
          <p:cNvSpPr>
            <a:spLocks noChangeShapeType="1"/>
          </p:cNvSpPr>
          <p:nvPr/>
        </p:nvSpPr>
        <p:spPr bwMode="auto">
          <a:xfrm>
            <a:off x="2971800" y="525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Line 1078"/>
          <p:cNvSpPr>
            <a:spLocks noChangeShapeType="1"/>
          </p:cNvSpPr>
          <p:nvPr/>
        </p:nvSpPr>
        <p:spPr bwMode="auto">
          <a:xfrm>
            <a:off x="5715000" y="525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Line 1079"/>
          <p:cNvSpPr>
            <a:spLocks noChangeShapeType="1"/>
          </p:cNvSpPr>
          <p:nvPr/>
        </p:nvSpPr>
        <p:spPr bwMode="auto">
          <a:xfrm flipV="1">
            <a:off x="4343400" y="6019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Line 1080"/>
          <p:cNvSpPr>
            <a:spLocks noChangeShapeType="1"/>
          </p:cNvSpPr>
          <p:nvPr/>
        </p:nvSpPr>
        <p:spPr bwMode="auto">
          <a:xfrm>
            <a:off x="4343400" y="46482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Line 1081"/>
          <p:cNvSpPr>
            <a:spLocks noChangeShapeType="1"/>
          </p:cNvSpPr>
          <p:nvPr/>
        </p:nvSpPr>
        <p:spPr bwMode="auto">
          <a:xfrm>
            <a:off x="2971800" y="6019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Line 1082"/>
          <p:cNvSpPr>
            <a:spLocks noChangeShapeType="1"/>
          </p:cNvSpPr>
          <p:nvPr/>
        </p:nvSpPr>
        <p:spPr bwMode="auto">
          <a:xfrm>
            <a:off x="1600200" y="114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Line 1083"/>
          <p:cNvSpPr>
            <a:spLocks noChangeShapeType="1"/>
          </p:cNvSpPr>
          <p:nvPr/>
        </p:nvSpPr>
        <p:spPr bwMode="auto">
          <a:xfrm>
            <a:off x="4343400" y="114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Line 1084"/>
          <p:cNvSpPr>
            <a:spLocks noChangeShapeType="1"/>
          </p:cNvSpPr>
          <p:nvPr/>
        </p:nvSpPr>
        <p:spPr bwMode="auto">
          <a:xfrm flipV="1">
            <a:off x="1600200" y="533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Line 1085"/>
          <p:cNvSpPr>
            <a:spLocks noChangeShapeType="1"/>
          </p:cNvSpPr>
          <p:nvPr/>
        </p:nvSpPr>
        <p:spPr bwMode="auto">
          <a:xfrm flipV="1">
            <a:off x="2971800" y="1905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9" name="Line 1086"/>
          <p:cNvSpPr>
            <a:spLocks noChangeShapeType="1"/>
          </p:cNvSpPr>
          <p:nvPr/>
        </p:nvSpPr>
        <p:spPr bwMode="auto">
          <a:xfrm>
            <a:off x="2971800" y="533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Line 1087"/>
          <p:cNvSpPr>
            <a:spLocks noChangeShapeType="1"/>
          </p:cNvSpPr>
          <p:nvPr/>
        </p:nvSpPr>
        <p:spPr bwMode="auto">
          <a:xfrm>
            <a:off x="1600200" y="1905000"/>
            <a:ext cx="1371600" cy="609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Line 1088"/>
          <p:cNvSpPr>
            <a:spLocks noChangeShapeType="1"/>
          </p:cNvSpPr>
          <p:nvPr/>
        </p:nvSpPr>
        <p:spPr bwMode="auto">
          <a:xfrm>
            <a:off x="29718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2" name="Line 1089"/>
          <p:cNvSpPr>
            <a:spLocks noChangeShapeType="1"/>
          </p:cNvSpPr>
          <p:nvPr/>
        </p:nvSpPr>
        <p:spPr bwMode="auto">
          <a:xfrm>
            <a:off x="4343400" y="114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Line 1090"/>
          <p:cNvSpPr>
            <a:spLocks noChangeShapeType="1"/>
          </p:cNvSpPr>
          <p:nvPr/>
        </p:nvSpPr>
        <p:spPr bwMode="auto">
          <a:xfrm>
            <a:off x="57150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Line 1091"/>
          <p:cNvSpPr>
            <a:spLocks noChangeShapeType="1"/>
          </p:cNvSpPr>
          <p:nvPr/>
        </p:nvSpPr>
        <p:spPr bwMode="auto">
          <a:xfrm flipV="1">
            <a:off x="4800600" y="3276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5" name="Line 1092"/>
          <p:cNvSpPr>
            <a:spLocks noChangeShapeType="1"/>
          </p:cNvSpPr>
          <p:nvPr/>
        </p:nvSpPr>
        <p:spPr bwMode="auto">
          <a:xfrm>
            <a:off x="4343400" y="1905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Line 1093"/>
          <p:cNvSpPr>
            <a:spLocks noChangeShapeType="1"/>
          </p:cNvSpPr>
          <p:nvPr/>
        </p:nvSpPr>
        <p:spPr bwMode="auto">
          <a:xfrm flipV="1">
            <a:off x="7010400" y="2133600"/>
            <a:ext cx="2286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7" name="Line 1094"/>
          <p:cNvSpPr>
            <a:spLocks noChangeShapeType="1"/>
          </p:cNvSpPr>
          <p:nvPr/>
        </p:nvSpPr>
        <p:spPr bwMode="auto">
          <a:xfrm flipH="1">
            <a:off x="4724400" y="2971800"/>
            <a:ext cx="1752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8" name="Line 1095"/>
          <p:cNvSpPr>
            <a:spLocks noChangeShapeType="1"/>
          </p:cNvSpPr>
          <p:nvPr/>
        </p:nvSpPr>
        <p:spPr bwMode="auto">
          <a:xfrm>
            <a:off x="4495800" y="1752600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Line 1096"/>
          <p:cNvSpPr>
            <a:spLocks noChangeShapeType="1"/>
          </p:cNvSpPr>
          <p:nvPr/>
        </p:nvSpPr>
        <p:spPr bwMode="auto">
          <a:xfrm flipH="1" flipV="1">
            <a:off x="3124200" y="14478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Line 1097"/>
          <p:cNvSpPr>
            <a:spLocks noChangeShapeType="1"/>
          </p:cNvSpPr>
          <p:nvPr/>
        </p:nvSpPr>
        <p:spPr bwMode="auto">
          <a:xfrm flipH="1">
            <a:off x="8382000" y="3886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Line 1098"/>
          <p:cNvSpPr>
            <a:spLocks noChangeShapeType="1"/>
          </p:cNvSpPr>
          <p:nvPr/>
        </p:nvSpPr>
        <p:spPr bwMode="auto">
          <a:xfrm flipH="1">
            <a:off x="8991600" y="4114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2" name="Line 1099"/>
          <p:cNvSpPr>
            <a:spLocks noChangeShapeType="1"/>
          </p:cNvSpPr>
          <p:nvPr/>
        </p:nvSpPr>
        <p:spPr bwMode="auto">
          <a:xfrm flipH="1">
            <a:off x="9601200" y="4343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" name="Line 1100"/>
          <p:cNvSpPr>
            <a:spLocks noChangeShapeType="1"/>
          </p:cNvSpPr>
          <p:nvPr/>
        </p:nvSpPr>
        <p:spPr bwMode="auto">
          <a:xfrm flipH="1">
            <a:off x="3962400" y="4648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4" name="Line 1101"/>
          <p:cNvSpPr>
            <a:spLocks noChangeShapeType="1"/>
          </p:cNvSpPr>
          <p:nvPr/>
        </p:nvSpPr>
        <p:spPr bwMode="auto">
          <a:xfrm flipV="1">
            <a:off x="2971800" y="4953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5" name="Line 1102"/>
          <p:cNvSpPr>
            <a:spLocks noChangeShapeType="1"/>
          </p:cNvSpPr>
          <p:nvPr/>
        </p:nvSpPr>
        <p:spPr bwMode="auto">
          <a:xfrm flipH="1">
            <a:off x="2514600" y="32766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6" name="Line 1103"/>
          <p:cNvSpPr>
            <a:spLocks noChangeShapeType="1"/>
          </p:cNvSpPr>
          <p:nvPr/>
        </p:nvSpPr>
        <p:spPr bwMode="auto">
          <a:xfrm flipV="1">
            <a:off x="16002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7" name="Line 1104"/>
          <p:cNvSpPr>
            <a:spLocks noChangeShapeType="1"/>
          </p:cNvSpPr>
          <p:nvPr/>
        </p:nvSpPr>
        <p:spPr bwMode="auto">
          <a:xfrm flipH="1">
            <a:off x="3962400" y="37338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8" name="Line 1105"/>
          <p:cNvSpPr>
            <a:spLocks noChangeShapeType="1"/>
          </p:cNvSpPr>
          <p:nvPr/>
        </p:nvSpPr>
        <p:spPr bwMode="auto">
          <a:xfrm>
            <a:off x="2514600" y="358140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9" name="Text Box 1106"/>
          <p:cNvSpPr txBox="1">
            <a:spLocks noChangeArrowheads="1"/>
          </p:cNvSpPr>
          <p:nvPr/>
        </p:nvSpPr>
        <p:spPr bwMode="auto">
          <a:xfrm>
            <a:off x="4648200" y="1219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BSC</a:t>
            </a:r>
          </a:p>
        </p:txBody>
      </p:sp>
      <p:sp>
        <p:nvSpPr>
          <p:cNvPr id="13380" name="Text Box 1107"/>
          <p:cNvSpPr txBox="1">
            <a:spLocks noChangeArrowheads="1"/>
          </p:cNvSpPr>
          <p:nvPr/>
        </p:nvSpPr>
        <p:spPr bwMode="auto">
          <a:xfrm>
            <a:off x="4800600" y="3810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BSC</a:t>
            </a:r>
          </a:p>
        </p:txBody>
      </p:sp>
      <p:sp>
        <p:nvSpPr>
          <p:cNvPr id="13381" name="Text Box 1108"/>
          <p:cNvSpPr txBox="1">
            <a:spLocks noChangeArrowheads="1"/>
          </p:cNvSpPr>
          <p:nvPr/>
        </p:nvSpPr>
        <p:spPr bwMode="auto">
          <a:xfrm>
            <a:off x="6324600" y="1981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MSC</a:t>
            </a:r>
          </a:p>
        </p:txBody>
      </p:sp>
      <p:sp>
        <p:nvSpPr>
          <p:cNvPr id="13382" name="Text Box 1109"/>
          <p:cNvSpPr txBox="1">
            <a:spLocks noChangeArrowheads="1"/>
          </p:cNvSpPr>
          <p:nvPr/>
        </p:nvSpPr>
        <p:spPr bwMode="auto">
          <a:xfrm>
            <a:off x="42672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MS</a:t>
            </a:r>
          </a:p>
        </p:txBody>
      </p:sp>
      <p:sp>
        <p:nvSpPr>
          <p:cNvPr id="13383" name="Text Box 1110"/>
          <p:cNvSpPr txBox="1">
            <a:spLocks noChangeArrowheads="1"/>
          </p:cNvSpPr>
          <p:nvPr/>
        </p:nvSpPr>
        <p:spPr bwMode="auto">
          <a:xfrm>
            <a:off x="2667000" y="4572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MS</a:t>
            </a:r>
          </a:p>
        </p:txBody>
      </p:sp>
      <p:sp>
        <p:nvSpPr>
          <p:cNvPr id="13384" name="Text Box 1111"/>
          <p:cNvSpPr txBox="1">
            <a:spLocks noChangeArrowheads="1"/>
          </p:cNvSpPr>
          <p:nvPr/>
        </p:nvSpPr>
        <p:spPr bwMode="auto">
          <a:xfrm>
            <a:off x="1676400" y="160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MS</a:t>
            </a:r>
          </a:p>
        </p:txBody>
      </p:sp>
      <p:sp>
        <p:nvSpPr>
          <p:cNvPr id="13385" name="Text Box 1112"/>
          <p:cNvSpPr txBox="1">
            <a:spLocks noChangeArrowheads="1"/>
          </p:cNvSpPr>
          <p:nvPr/>
        </p:nvSpPr>
        <p:spPr bwMode="auto">
          <a:xfrm>
            <a:off x="2667000" y="1600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BTS</a:t>
            </a:r>
          </a:p>
        </p:txBody>
      </p:sp>
      <p:sp>
        <p:nvSpPr>
          <p:cNvPr id="13386" name="Text Box 1113"/>
          <p:cNvSpPr txBox="1">
            <a:spLocks noChangeArrowheads="1"/>
          </p:cNvSpPr>
          <p:nvPr/>
        </p:nvSpPr>
        <p:spPr bwMode="auto">
          <a:xfrm>
            <a:off x="1676400" y="3810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BTS</a:t>
            </a:r>
          </a:p>
        </p:txBody>
      </p:sp>
      <p:sp>
        <p:nvSpPr>
          <p:cNvPr id="13387" name="Text Box 1114"/>
          <p:cNvSpPr txBox="1">
            <a:spLocks noChangeArrowheads="1"/>
          </p:cNvSpPr>
          <p:nvPr/>
        </p:nvSpPr>
        <p:spPr bwMode="auto">
          <a:xfrm>
            <a:off x="3505200" y="5181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BTS</a:t>
            </a:r>
          </a:p>
        </p:txBody>
      </p:sp>
      <p:sp>
        <p:nvSpPr>
          <p:cNvPr id="13388" name="Text Box 1115"/>
          <p:cNvSpPr txBox="1">
            <a:spLocks noChangeArrowheads="1"/>
          </p:cNvSpPr>
          <p:nvPr/>
        </p:nvSpPr>
        <p:spPr bwMode="auto">
          <a:xfrm>
            <a:off x="9067800" y="2514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GMSC</a:t>
            </a:r>
          </a:p>
        </p:txBody>
      </p:sp>
      <p:sp>
        <p:nvSpPr>
          <p:cNvPr id="13389" name="Text Box 1116"/>
          <p:cNvSpPr txBox="1">
            <a:spLocks noChangeArrowheads="1"/>
          </p:cNvSpPr>
          <p:nvPr/>
        </p:nvSpPr>
        <p:spPr bwMode="auto">
          <a:xfrm>
            <a:off x="9677400" y="457201"/>
            <a:ext cx="990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PSTN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/>
              <a:t>ISDN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/>
              <a:t>PDN</a:t>
            </a:r>
          </a:p>
        </p:txBody>
      </p:sp>
      <p:sp>
        <p:nvSpPr>
          <p:cNvPr id="13390" name="Line 1117"/>
          <p:cNvSpPr>
            <a:spLocks noChangeShapeType="1"/>
          </p:cNvSpPr>
          <p:nvPr/>
        </p:nvSpPr>
        <p:spPr bwMode="auto">
          <a:xfrm flipV="1">
            <a:off x="9753600" y="1752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1" name="Text Box 1118"/>
          <p:cNvSpPr txBox="1">
            <a:spLocks noChangeArrowheads="1"/>
          </p:cNvSpPr>
          <p:nvPr/>
        </p:nvSpPr>
        <p:spPr bwMode="auto">
          <a:xfrm>
            <a:off x="7467600" y="5105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EIR</a:t>
            </a:r>
          </a:p>
        </p:txBody>
      </p:sp>
      <p:sp>
        <p:nvSpPr>
          <p:cNvPr id="13392" name="Text Box 1119"/>
          <p:cNvSpPr txBox="1">
            <a:spLocks noChangeArrowheads="1"/>
          </p:cNvSpPr>
          <p:nvPr/>
        </p:nvSpPr>
        <p:spPr bwMode="auto">
          <a:xfrm>
            <a:off x="8077200" y="5410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AUC</a:t>
            </a:r>
          </a:p>
        </p:txBody>
      </p:sp>
      <p:sp>
        <p:nvSpPr>
          <p:cNvPr id="13393" name="Text Box 1120"/>
          <p:cNvSpPr txBox="1">
            <a:spLocks noChangeArrowheads="1"/>
          </p:cNvSpPr>
          <p:nvPr/>
        </p:nvSpPr>
        <p:spPr bwMode="auto">
          <a:xfrm>
            <a:off x="8763000" y="5715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HLR</a:t>
            </a:r>
          </a:p>
        </p:txBody>
      </p:sp>
      <p:sp>
        <p:nvSpPr>
          <p:cNvPr id="13394" name="Line 1123"/>
          <p:cNvSpPr>
            <a:spLocks noChangeShapeType="1"/>
          </p:cNvSpPr>
          <p:nvPr/>
        </p:nvSpPr>
        <p:spPr bwMode="auto">
          <a:xfrm flipH="1" flipV="1">
            <a:off x="4800600" y="4495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5" name="Line 1124"/>
          <p:cNvSpPr>
            <a:spLocks noChangeShapeType="1"/>
          </p:cNvSpPr>
          <p:nvPr/>
        </p:nvSpPr>
        <p:spPr bwMode="auto">
          <a:xfrm>
            <a:off x="4800600" y="4495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6" name="Line 1125"/>
          <p:cNvSpPr>
            <a:spLocks noChangeShapeType="1"/>
          </p:cNvSpPr>
          <p:nvPr/>
        </p:nvSpPr>
        <p:spPr bwMode="auto">
          <a:xfrm flipH="1" flipV="1">
            <a:off x="4419600" y="45720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7" name="Oval 1128"/>
          <p:cNvSpPr>
            <a:spLocks noChangeArrowheads="1"/>
          </p:cNvSpPr>
          <p:nvPr/>
        </p:nvSpPr>
        <p:spPr bwMode="auto">
          <a:xfrm>
            <a:off x="6400800" y="3810000"/>
            <a:ext cx="3048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98" name="Line 1129"/>
          <p:cNvSpPr>
            <a:spLocks noChangeShapeType="1"/>
          </p:cNvSpPr>
          <p:nvPr/>
        </p:nvSpPr>
        <p:spPr bwMode="auto">
          <a:xfrm>
            <a:off x="6705600" y="38862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9" name="Line 1130"/>
          <p:cNvSpPr>
            <a:spLocks noChangeShapeType="1"/>
          </p:cNvSpPr>
          <p:nvPr/>
        </p:nvSpPr>
        <p:spPr bwMode="auto">
          <a:xfrm>
            <a:off x="6400800" y="3886200"/>
            <a:ext cx="0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0" name="Oval 1131"/>
          <p:cNvSpPr>
            <a:spLocks noChangeArrowheads="1"/>
          </p:cNvSpPr>
          <p:nvPr/>
        </p:nvSpPr>
        <p:spPr bwMode="auto">
          <a:xfrm>
            <a:off x="6400800" y="4076700"/>
            <a:ext cx="304800" cy="190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401" name="Line 1133"/>
          <p:cNvSpPr>
            <a:spLocks noChangeShapeType="1"/>
          </p:cNvSpPr>
          <p:nvPr/>
        </p:nvSpPr>
        <p:spPr bwMode="auto">
          <a:xfrm flipH="1">
            <a:off x="6553200" y="3352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2" name="Text Box 1135"/>
          <p:cNvSpPr txBox="1">
            <a:spLocks noChangeArrowheads="1"/>
          </p:cNvSpPr>
          <p:nvPr/>
        </p:nvSpPr>
        <p:spPr bwMode="auto">
          <a:xfrm>
            <a:off x="6248400" y="4267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VLR</a:t>
            </a:r>
          </a:p>
        </p:txBody>
      </p:sp>
    </p:spTree>
    <p:extLst>
      <p:ext uri="{BB962C8B-B14F-4D97-AF65-F5344CB8AC3E}">
        <p14:creationId xmlns:p14="http://schemas.microsoft.com/office/powerpoint/2010/main" val="1535609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GSM System Architecture-I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5562600"/>
          </a:xfrm>
        </p:spPr>
        <p:txBody>
          <a:bodyPr/>
          <a:lstStyle/>
          <a:p>
            <a:pPr marL="379413" indent="-379413" defTabSz="1014413">
              <a:buClr>
                <a:schemeClr val="tx1"/>
              </a:buClr>
            </a:pPr>
            <a:r>
              <a:rPr lang="en-US" sz="2400" b="1"/>
              <a:t>Mobile Station (MS)</a:t>
            </a:r>
          </a:p>
          <a:p>
            <a:pPr marL="1266825" lvl="2" indent="-252413" defTabSz="1014413">
              <a:buClr>
                <a:schemeClr val="tx1"/>
              </a:buClr>
              <a:buNone/>
            </a:pPr>
            <a:r>
              <a:rPr lang="en-US" smtClean="0"/>
              <a:t>Mobile Equipment (ME)</a:t>
            </a:r>
          </a:p>
          <a:p>
            <a:pPr marL="1266825" lvl="2" indent="-252413" defTabSz="1014413">
              <a:buClr>
                <a:schemeClr val="tx1"/>
              </a:buClr>
              <a:buNone/>
            </a:pPr>
            <a:r>
              <a:rPr lang="en-US" smtClean="0"/>
              <a:t>Subscriber Identity Module (SIM)</a:t>
            </a:r>
          </a:p>
          <a:p>
            <a:pPr marL="379413" indent="-379413" defTabSz="1014413">
              <a:buClr>
                <a:schemeClr val="tx1"/>
              </a:buClr>
            </a:pPr>
            <a:r>
              <a:rPr lang="en-US" sz="2400" b="1"/>
              <a:t>Base Station Subsystem (BSS)</a:t>
            </a:r>
          </a:p>
          <a:p>
            <a:pPr marL="1266825" lvl="2" indent="-252413" defTabSz="1014413">
              <a:buClr>
                <a:schemeClr val="tx1"/>
              </a:buClr>
              <a:buNone/>
            </a:pPr>
            <a:r>
              <a:rPr lang="en-US" smtClean="0"/>
              <a:t>Base Transceiver Station (BTS)</a:t>
            </a:r>
          </a:p>
          <a:p>
            <a:pPr marL="1266825" lvl="2" indent="-252413" defTabSz="1014413">
              <a:buClr>
                <a:schemeClr val="tx1"/>
              </a:buClr>
              <a:buNone/>
            </a:pPr>
            <a:r>
              <a:rPr lang="en-US" smtClean="0"/>
              <a:t>Base Station Controller (BSC)</a:t>
            </a:r>
          </a:p>
          <a:p>
            <a:pPr marL="379413" indent="-379413" defTabSz="1014413">
              <a:buClr>
                <a:schemeClr val="tx1"/>
              </a:buClr>
            </a:pPr>
            <a:r>
              <a:rPr lang="en-US" sz="2400" b="1"/>
              <a:t>Network Switching Subsystem(NSS)</a:t>
            </a:r>
          </a:p>
          <a:p>
            <a:pPr marL="1266825" lvl="2" indent="-252413" defTabSz="1014413">
              <a:buClr>
                <a:schemeClr val="tx1"/>
              </a:buClr>
              <a:buNone/>
            </a:pPr>
            <a:r>
              <a:rPr lang="en-US" smtClean="0"/>
              <a:t>Mobile Switching Center (MSC)</a:t>
            </a:r>
          </a:p>
          <a:p>
            <a:pPr marL="1266825" lvl="2" indent="-252413" defTabSz="1014413">
              <a:buClr>
                <a:schemeClr val="tx1"/>
              </a:buClr>
              <a:buNone/>
            </a:pPr>
            <a:r>
              <a:rPr lang="en-US" smtClean="0"/>
              <a:t>Home Location Register (HLR)</a:t>
            </a:r>
          </a:p>
          <a:p>
            <a:pPr marL="1266825" lvl="2" indent="-252413" defTabSz="1014413">
              <a:buClr>
                <a:schemeClr val="tx1"/>
              </a:buClr>
              <a:buNone/>
            </a:pPr>
            <a:r>
              <a:rPr lang="en-US" smtClean="0"/>
              <a:t>Visitor Location Register (VLR)</a:t>
            </a:r>
          </a:p>
          <a:p>
            <a:pPr marL="1266825" lvl="2" indent="-252413" defTabSz="1014413">
              <a:buClr>
                <a:schemeClr val="tx1"/>
              </a:buClr>
              <a:buNone/>
            </a:pPr>
            <a:r>
              <a:rPr lang="en-US" smtClean="0"/>
              <a:t>Authentication Center (AUC)</a:t>
            </a:r>
          </a:p>
          <a:p>
            <a:pPr marL="1266825" lvl="2" indent="-252413" defTabSz="1014413">
              <a:buClr>
                <a:schemeClr val="tx1"/>
              </a:buClr>
              <a:buNone/>
            </a:pPr>
            <a:r>
              <a:rPr lang="en-US" smtClean="0"/>
              <a:t>Equipment Identity Register (EIR)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512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System Architecture</a:t>
            </a:r>
            <a:br>
              <a:rPr lang="en-US" sz="3600" b="1">
                <a:latin typeface="Times New Roman" charset="0"/>
              </a:rPr>
            </a:br>
            <a:r>
              <a:rPr lang="en-US" sz="3600" b="1">
                <a:latin typeface="Times New Roman" charset="0"/>
              </a:rPr>
              <a:t>Mobile Station (MS)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743200"/>
            <a:ext cx="7772400" cy="4114800"/>
          </a:xfrm>
        </p:spPr>
        <p:txBody>
          <a:bodyPr/>
          <a:lstStyle/>
          <a:p>
            <a:pPr marL="609600" indent="-609600" defTabSz="1014413">
              <a:buNone/>
            </a:pPr>
            <a:r>
              <a:rPr lang="en-US" sz="2400"/>
              <a:t>The Mobile Station is made up of two entities:</a:t>
            </a:r>
          </a:p>
          <a:p>
            <a:pPr marL="609600" indent="-609600" defTabSz="1014413">
              <a:buNone/>
            </a:pPr>
            <a:endParaRPr lang="en-US" sz="2400"/>
          </a:p>
          <a:p>
            <a:pPr marL="609600" indent="-609600" defTabSz="1014413">
              <a:buClr>
                <a:schemeClr val="tx1"/>
              </a:buClr>
              <a:buFontTx/>
              <a:buAutoNum type="arabicPeriod"/>
            </a:pPr>
            <a:r>
              <a:rPr lang="en-US" sz="2400"/>
              <a:t>Mobile Equipment (ME)</a:t>
            </a:r>
          </a:p>
          <a:p>
            <a:pPr marL="609600" indent="-609600" defTabSz="1014413">
              <a:buClr>
                <a:schemeClr val="tx1"/>
              </a:buClr>
              <a:buNone/>
            </a:pPr>
            <a:r>
              <a:rPr lang="en-US" sz="2400"/>
              <a:t>2.	Subscriber Identity Module (SIM)</a:t>
            </a:r>
          </a:p>
          <a:p>
            <a:pPr marL="609600" indent="-609600" defTabSz="1014413">
              <a:buClr>
                <a:schemeClr val="tx1"/>
              </a:buClr>
              <a:buNone/>
            </a:pPr>
            <a:r>
              <a:rPr lang="en-US" sz="24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97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System Architecture</a:t>
            </a:r>
            <a:br>
              <a:rPr lang="en-US" sz="3600" b="1">
                <a:latin typeface="Times New Roman" charset="0"/>
              </a:rPr>
            </a:br>
            <a:r>
              <a:rPr lang="en-US" sz="3600" b="1">
                <a:latin typeface="Times New Roman" charset="0"/>
              </a:rPr>
              <a:t>Mobile Station (MS) </a:t>
            </a:r>
            <a:endParaRPr lang="en-US" sz="3600">
              <a:latin typeface="Times New Roman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0"/>
            <a:ext cx="7848600" cy="3810000"/>
          </a:xfrm>
        </p:spPr>
        <p:txBody>
          <a:bodyPr>
            <a:normAutofit fontScale="92500" lnSpcReduction="10000"/>
          </a:bodyPr>
          <a:lstStyle/>
          <a:p>
            <a:pPr marL="609600" indent="-609600" algn="just" defTabSz="1014413">
              <a:buNone/>
            </a:pPr>
            <a:r>
              <a:rPr lang="en-US" sz="2400" b="1"/>
              <a:t>Mobile Equipment</a:t>
            </a:r>
          </a:p>
          <a:p>
            <a:pPr marL="609600" indent="-609600" algn="just" defTabSz="1014413">
              <a:buNone/>
            </a:pPr>
            <a:endParaRPr lang="en-US" sz="1800"/>
          </a:p>
          <a:p>
            <a:pPr marL="609600" indent="-609600" algn="just" defTabSz="1014413">
              <a:buClr>
                <a:schemeClr val="tx1"/>
              </a:buClr>
            </a:pPr>
            <a:r>
              <a:rPr lang="en-US" sz="2400"/>
              <a:t>Portable,vehicle mounted, hand held device  </a:t>
            </a:r>
          </a:p>
          <a:p>
            <a:pPr marL="609600" indent="-609600" algn="just" defTabSz="1014413">
              <a:buClr>
                <a:schemeClr val="tx1"/>
              </a:buClr>
            </a:pPr>
            <a:r>
              <a:rPr lang="en-US" sz="2400"/>
              <a:t>Uniquely identified by an </a:t>
            </a:r>
            <a:r>
              <a:rPr lang="en-US" sz="2400" b="1"/>
              <a:t>IMEI</a:t>
            </a:r>
            <a:r>
              <a:rPr lang="en-US" sz="2400"/>
              <a:t> (International Mobile Equipment Identity)</a:t>
            </a:r>
          </a:p>
          <a:p>
            <a:pPr marL="609600" indent="-609600" algn="just" defTabSz="1014413">
              <a:buClr>
                <a:schemeClr val="tx1"/>
              </a:buClr>
            </a:pPr>
            <a:r>
              <a:rPr lang="en-US" sz="2400"/>
              <a:t>Voice and data transmission </a:t>
            </a:r>
          </a:p>
          <a:p>
            <a:pPr marL="609600" indent="-609600" algn="just" defTabSz="1014413">
              <a:buClr>
                <a:schemeClr val="tx1"/>
              </a:buClr>
            </a:pPr>
            <a:r>
              <a:rPr lang="en-US" sz="2400"/>
              <a:t>Monitoring power and signal quality of surrounding cells for optimum handover</a:t>
            </a:r>
          </a:p>
          <a:p>
            <a:pPr marL="609600" indent="-609600" algn="just" defTabSz="1014413">
              <a:buClr>
                <a:schemeClr val="tx1"/>
              </a:buClr>
            </a:pPr>
            <a:r>
              <a:rPr lang="en-US" sz="2400"/>
              <a:t>Power level : 0.8W – 20 W</a:t>
            </a:r>
          </a:p>
          <a:p>
            <a:pPr marL="609600" indent="-609600" algn="just" defTabSz="1014413">
              <a:buClr>
                <a:schemeClr val="tx1"/>
              </a:buClr>
            </a:pPr>
            <a:r>
              <a:rPr lang="en-US" sz="2400"/>
              <a:t>160 character long  SMS. </a:t>
            </a:r>
          </a:p>
        </p:txBody>
      </p:sp>
    </p:spTree>
    <p:extLst>
      <p:ext uri="{BB962C8B-B14F-4D97-AF65-F5344CB8AC3E}">
        <p14:creationId xmlns:p14="http://schemas.microsoft.com/office/powerpoint/2010/main" val="1766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System Architecture</a:t>
            </a:r>
            <a:br>
              <a:rPr lang="en-US" sz="3600" b="1">
                <a:latin typeface="Times New Roman" charset="0"/>
              </a:rPr>
            </a:br>
            <a:r>
              <a:rPr lang="en-US" sz="3600" b="1">
                <a:latin typeface="Times New Roman" charset="0"/>
              </a:rPr>
              <a:t>Mobile Station (MS) contd.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defTabSz="1014413">
              <a:buClr>
                <a:schemeClr val="tx1"/>
              </a:buClr>
              <a:buNone/>
            </a:pPr>
            <a:r>
              <a:rPr lang="en-US" b="1"/>
              <a:t>Subscriber Identity Module (SIM</a:t>
            </a:r>
            <a:r>
              <a:rPr lang="en-US" sz="2400" b="1"/>
              <a:t>)</a:t>
            </a:r>
          </a:p>
          <a:p>
            <a:pPr marL="609600" indent="-609600" defTabSz="1014413">
              <a:buClr>
                <a:schemeClr val="tx1"/>
              </a:buClr>
              <a:buNone/>
            </a:pPr>
            <a:endParaRPr lang="en-US" sz="2400" b="1"/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Smart card contains the International Mobile Subscriber Identity (</a:t>
            </a:r>
            <a:r>
              <a:rPr lang="en-US" sz="2400" b="1"/>
              <a:t>IMSI</a:t>
            </a:r>
            <a:r>
              <a:rPr lang="en-US" sz="2400"/>
              <a:t>)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Allows user to send and receive calls and receive other subscribed services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Encoded network identification details</a:t>
            </a:r>
          </a:p>
          <a:p>
            <a:pPr marL="609600" indent="-609600" defTabSz="1014413">
              <a:buClr>
                <a:schemeClr val="tx1"/>
              </a:buClr>
              <a:buNone/>
            </a:pPr>
            <a:r>
              <a:rPr lang="en-US" sz="2400"/>
              <a:t>        - Key Ki,Kc and A3,A5 and A8 algorithms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Protected by a password or PIN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Can be moved from phone to phone – contains key information to activate the phone</a:t>
            </a:r>
          </a:p>
        </p:txBody>
      </p:sp>
    </p:spTree>
    <p:extLst>
      <p:ext uri="{BB962C8B-B14F-4D97-AF65-F5344CB8AC3E}">
        <p14:creationId xmlns:p14="http://schemas.microsoft.com/office/powerpoint/2010/main" val="34899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System Architecture</a:t>
            </a:r>
            <a:br>
              <a:rPr lang="en-US" sz="3600" b="1">
                <a:latin typeface="Times New Roman" charset="0"/>
              </a:rPr>
            </a:br>
            <a:r>
              <a:rPr lang="en-US" sz="3600" b="1">
                <a:latin typeface="Times New Roman" charset="0"/>
              </a:rPr>
              <a:t>Base Station Subsystem (BSS)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8839200" cy="4114800"/>
          </a:xfrm>
        </p:spPr>
        <p:txBody>
          <a:bodyPr/>
          <a:lstStyle/>
          <a:p>
            <a:pPr marL="609600" indent="-609600" algn="just" defTabSz="1014413">
              <a:buNone/>
            </a:pPr>
            <a:r>
              <a:rPr lang="en-US" sz="2400"/>
              <a:t>        Base Station Subsystem is composed of two parts that communicate across the standardized </a:t>
            </a:r>
            <a:r>
              <a:rPr lang="en-US" sz="2400" b="1"/>
              <a:t>Abis</a:t>
            </a:r>
            <a:r>
              <a:rPr lang="en-US" sz="2400"/>
              <a:t> interface allowing operation between components made by different suppliers</a:t>
            </a:r>
          </a:p>
          <a:p>
            <a:pPr marL="609600" indent="-609600" defTabSz="1014413">
              <a:buNone/>
            </a:pPr>
            <a:endParaRPr lang="en-US" sz="2400"/>
          </a:p>
          <a:p>
            <a:pPr marL="609600" indent="-609600" defTabSz="1014413">
              <a:buClr>
                <a:schemeClr val="tx1"/>
              </a:buClr>
              <a:buFontTx/>
              <a:buAutoNum type="arabicPeriod"/>
            </a:pPr>
            <a:r>
              <a:rPr lang="en-US" sz="2400"/>
              <a:t>Base Transceiver Station (</a:t>
            </a:r>
            <a:r>
              <a:rPr lang="en-US" sz="2400" b="1"/>
              <a:t>BTS</a:t>
            </a:r>
            <a:r>
              <a:rPr lang="en-US" sz="2400"/>
              <a:t>)</a:t>
            </a:r>
          </a:p>
          <a:p>
            <a:pPr marL="609600" indent="-609600" defTabSz="1014413">
              <a:buClr>
                <a:schemeClr val="tx1"/>
              </a:buClr>
              <a:buFontTx/>
              <a:buAutoNum type="arabicPeriod"/>
            </a:pPr>
            <a:r>
              <a:rPr lang="en-US" sz="2400"/>
              <a:t>Base Station Controller (</a:t>
            </a:r>
            <a:r>
              <a:rPr lang="en-US" sz="2400" b="1"/>
              <a:t>BSC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0554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latin typeface="Times New Roman" charset="0"/>
              </a:rPr>
              <a:t>System Architecture</a:t>
            </a:r>
            <a:br>
              <a:rPr lang="en-US" sz="3600">
                <a:latin typeface="Times New Roman" charset="0"/>
              </a:rPr>
            </a:br>
            <a:r>
              <a:rPr lang="en-US" sz="3600">
                <a:latin typeface="Times New Roman" charset="0"/>
              </a:rPr>
              <a:t>Base Station Subsystem (BSS)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514600"/>
            <a:ext cx="7772400" cy="4343400"/>
          </a:xfrm>
        </p:spPr>
        <p:txBody>
          <a:bodyPr/>
          <a:lstStyle/>
          <a:p>
            <a:pPr marL="609600" indent="-609600" defTabSz="1014413">
              <a:buClr>
                <a:schemeClr val="tx1"/>
              </a:buClr>
              <a:buNone/>
            </a:pPr>
            <a:r>
              <a:rPr lang="en-US" smtClean="0"/>
              <a:t>Base Transceiver Station (BTS):</a:t>
            </a:r>
          </a:p>
          <a:p>
            <a:pPr marL="609600" indent="-609600" defTabSz="1014413">
              <a:buClr>
                <a:schemeClr val="tx1"/>
              </a:buClr>
              <a:buNone/>
            </a:pPr>
            <a:endParaRPr lang="en-US" smtClean="0"/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Encodes,encrypts,multiplexes,modulates and feeds the RF signals to the antenna.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Frequency hopping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Communicates with Mobile station and BSC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Consists of Transceivers (TRX) units</a:t>
            </a:r>
          </a:p>
        </p:txBody>
      </p:sp>
    </p:spTree>
    <p:extLst>
      <p:ext uri="{BB962C8B-B14F-4D97-AF65-F5344CB8AC3E}">
        <p14:creationId xmlns:p14="http://schemas.microsoft.com/office/powerpoint/2010/main" val="2815905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System Architecture</a:t>
            </a:r>
            <a:br>
              <a:rPr lang="en-US" sz="3600" b="1"/>
            </a:br>
            <a:r>
              <a:rPr lang="en-US" sz="3600" b="1"/>
              <a:t>Base Station Subsystem (BSS)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286000"/>
            <a:ext cx="7772400" cy="2819400"/>
          </a:xfrm>
        </p:spPr>
        <p:txBody>
          <a:bodyPr>
            <a:normAutofit fontScale="70000" lnSpcReduction="20000"/>
          </a:bodyPr>
          <a:lstStyle/>
          <a:p>
            <a:pPr marL="609600" indent="-609600" defTabSz="1014413">
              <a:buNone/>
            </a:pPr>
            <a:r>
              <a:rPr lang="en-US" sz="2400" b="1"/>
              <a:t>Base Station Controller (BSC)</a:t>
            </a:r>
          </a:p>
          <a:p>
            <a:pPr marL="609600" indent="-609600" defTabSz="1014413">
              <a:buNone/>
            </a:pPr>
            <a:endParaRPr lang="en-US" sz="2400" b="1"/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Manages Radio resources for BTS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Assigns Frequency and time slots for all MS’s in its area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Handles call set up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Transcoding and rate adaptation functionality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Handover for each MS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Radio Power control  </a:t>
            </a:r>
          </a:p>
          <a:p>
            <a:pPr marL="609600" indent="-609600" defTabSz="1014413">
              <a:buClr>
                <a:schemeClr val="tx1"/>
              </a:buClr>
            </a:pPr>
            <a:r>
              <a:rPr lang="en-US" sz="2400"/>
              <a:t>It communicates with MSC and BTS</a:t>
            </a:r>
          </a:p>
          <a:p>
            <a:pPr marL="609600" indent="-609600" defTabSz="1014413">
              <a:buClr>
                <a:schemeClr val="tx1"/>
              </a:buClr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7890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IN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CELL?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752600" y="762000"/>
            <a:ext cx="8610600" cy="52578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Dividing the coverage area into small segments, called </a:t>
            </a:r>
            <a:r>
              <a:rPr lang="en-IN" b="1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Each cell uses a certain number of the available channels and a group of adjacent cells together use all the available channels. Such a group is called a </a:t>
            </a:r>
            <a:r>
              <a:rPr lang="en-IN" b="1"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This cluster can repeat itself and hence the same set of channels can be used again and again.</a:t>
            </a:r>
          </a:p>
          <a:p>
            <a:pPr algn="just" eaLnBrk="1" hangingPunct="1"/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Each cell has a low power transmitter with a coverage area equal to the area of the cell. </a:t>
            </a:r>
          </a:p>
          <a:p>
            <a:pPr algn="just" eaLnBrk="1" hangingPunct="1"/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This technique of substituting a single high powered transmitter by several low powered transmitters to support many users is the backbone of the cellular concept.</a:t>
            </a:r>
          </a:p>
        </p:txBody>
      </p:sp>
    </p:spTree>
    <p:extLst>
      <p:ext uri="{BB962C8B-B14F-4D97-AF65-F5344CB8AC3E}">
        <p14:creationId xmlns:p14="http://schemas.microsoft.com/office/powerpoint/2010/main" val="40682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System Architecture</a:t>
            </a:r>
            <a:br>
              <a:rPr lang="en-US" sz="3600" b="1">
                <a:latin typeface="Times New Roman" charset="0"/>
              </a:rPr>
            </a:br>
            <a:r>
              <a:rPr lang="en-US" sz="3600">
                <a:latin typeface="Times New Roman" charset="0"/>
              </a:rPr>
              <a:t>Network Switching Subsystem(NSS)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057400"/>
            <a:ext cx="77724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2000" b="1"/>
              <a:t>Mobile Switching Center (MSC</a:t>
            </a:r>
            <a:r>
              <a:rPr lang="en-US" sz="2000"/>
              <a:t>)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sz="200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/>
              <a:t>Heart of the network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/>
              <a:t>Manages communication between GSM and other networks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/>
              <a:t>Call setup function and basic switching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/>
              <a:t>Call routing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/>
              <a:t>Billing information and collection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/>
              <a:t>Mobility management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2000"/>
              <a:t>	- Registration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2000"/>
              <a:t>	- Location Updating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sz="2000"/>
              <a:t>	- Inter BSS and inter MSC call handoff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sz="2000"/>
              <a:t>MSC does gateway function while its customer roams to other network by using HLR/VLR.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00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4673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System Architecture</a:t>
            </a:r>
            <a:br>
              <a:rPr lang="en-US" sz="3600" b="1">
                <a:latin typeface="Times New Roman" charset="0"/>
              </a:rPr>
            </a:br>
            <a:r>
              <a:rPr lang="en-US" sz="3600" b="1">
                <a:latin typeface="Times New Roman" charset="0"/>
              </a:rPr>
              <a:t>Network Switching Subsystem</a:t>
            </a:r>
            <a:endParaRPr lang="en-US" sz="3600">
              <a:latin typeface="Times New Roman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686800" cy="487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/>
              <a:t>Home Location Registers (HLR)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800"/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/>
              <a:t>- permanent database about mobile subscribers in a large service area(generally one per GSM network operator) 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/>
              <a:t>database contains IMSI,MSISDN,prepaid/postpaid,roaming restrictions,supplementary services.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Visitor Location Registers (VLR)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400" b="1"/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/>
              <a:t>Temporary database which updates whenever new MS enters its area, by HLR database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/>
              <a:t>Controls those mobiles roaming in its area 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/>
              <a:t>Reduces number of queries to HLR 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/>
              <a:t>Database contains IMSI,TMSI,MSISDN,MSRN,Location Area,authentication key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88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System Architecture</a:t>
            </a:r>
            <a:br>
              <a:rPr lang="en-US" sz="3600" b="1">
                <a:latin typeface="Times New Roman" charset="0"/>
              </a:rPr>
            </a:br>
            <a:r>
              <a:rPr lang="en-US" sz="3600" b="1">
                <a:latin typeface="Times New Roman" charset="0"/>
              </a:rPr>
              <a:t>Network Switching Subsystem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846264"/>
            <a:ext cx="8785225" cy="5011737"/>
          </a:xfrm>
        </p:spPr>
        <p:txBody>
          <a:bodyPr/>
          <a:lstStyle/>
          <a:p>
            <a:pPr marL="379413" indent="-379413" defTabSz="1014413"/>
            <a:r>
              <a:rPr lang="en-US" b="1"/>
              <a:t>Authentication Center (AUC)</a:t>
            </a:r>
            <a:r>
              <a:rPr lang="en-US" sz="2000"/>
              <a:t> </a:t>
            </a:r>
          </a:p>
          <a:p>
            <a:pPr marL="1266825" lvl="2" indent="-252413" defTabSz="1014413">
              <a:buFontTx/>
              <a:buChar char="-"/>
            </a:pPr>
            <a:r>
              <a:rPr lang="en-US" smtClean="0"/>
              <a:t>Protects against intruders in air interface</a:t>
            </a:r>
          </a:p>
          <a:p>
            <a:pPr marL="1266825" lvl="2" indent="-252413" defTabSz="1014413">
              <a:buFontTx/>
              <a:buChar char="-"/>
            </a:pPr>
            <a:r>
              <a:rPr lang="en-US" smtClean="0"/>
              <a:t>Maintains authentication keys and algorithms and provides security triplets ( RAND,SRES,Kc)</a:t>
            </a:r>
          </a:p>
          <a:p>
            <a:pPr marL="1266825" lvl="2" indent="-252413" defTabSz="1014413">
              <a:buFontTx/>
              <a:buChar char="-"/>
            </a:pPr>
            <a:r>
              <a:rPr lang="en-US" smtClean="0"/>
              <a:t>Generally associated with HLR</a:t>
            </a:r>
          </a:p>
          <a:p>
            <a:pPr marL="1266825" lvl="2" indent="-252413" defTabSz="1014413">
              <a:buNone/>
            </a:pPr>
            <a:endParaRPr lang="en-US" smtClean="0"/>
          </a:p>
          <a:p>
            <a:pPr marL="379413" indent="-379413" defTabSz="1014413"/>
            <a:r>
              <a:rPr lang="en-US" b="1"/>
              <a:t>Equipment Identity Register (EIR)</a:t>
            </a:r>
          </a:p>
          <a:p>
            <a:pPr marL="1266825" lvl="2" indent="-252413" defTabSz="1014413">
              <a:buNone/>
            </a:pPr>
            <a:r>
              <a:rPr lang="en-US"/>
              <a:t>-   </a:t>
            </a:r>
            <a:r>
              <a:rPr lang="en-US" smtClean="0"/>
              <a:t>Database that is used to track handsets using the IMEI (International Mobile Equipment Identity)</a:t>
            </a:r>
          </a:p>
          <a:p>
            <a:pPr marL="1266825" lvl="2" indent="-252413" defTabSz="1014413">
              <a:buFontTx/>
              <a:buChar char="-"/>
            </a:pPr>
            <a:r>
              <a:rPr lang="en-US" smtClean="0"/>
              <a:t>Made up of three sub-classes: The White List, The Black List and the Gray List</a:t>
            </a:r>
          </a:p>
          <a:p>
            <a:pPr marL="1266825" lvl="2" indent="-252413" defTabSz="1014413">
              <a:buFontTx/>
              <a:buChar char="-"/>
            </a:pPr>
            <a:r>
              <a:rPr lang="en-US" smtClean="0"/>
              <a:t>Only one EIR per PLMN</a:t>
            </a:r>
          </a:p>
          <a:p>
            <a:pPr marL="1266825" lvl="2" indent="-252413" defTabSz="1014413"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401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cap="all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Cellular concept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8686800" cy="54102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Bell labs 1960’s- 70’s.</a:t>
            </a:r>
          </a:p>
          <a:p>
            <a:pPr algn="just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Areas divided into cells.</a:t>
            </a:r>
          </a:p>
          <a:p>
            <a:pPr algn="just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cell is served by a base station with lower power transmitter.</a:t>
            </a:r>
          </a:p>
          <a:p>
            <a:pPr algn="just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Each cell gets portion of total number of channels</a:t>
            </a:r>
          </a:p>
          <a:p>
            <a:pPr algn="just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Neighbouring cells assigned different groups of channels, to minimize interference.</a:t>
            </a:r>
          </a:p>
          <a:p>
            <a:pPr algn="just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available channels can be reused as many times as necessary as long as the interference between co-channel stations is kept below acceptable levels.</a:t>
            </a:r>
          </a:p>
          <a:p>
            <a:pPr algn="just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Cells using the same channels should be spaced enough to reduce co-channel interference.</a:t>
            </a:r>
          </a:p>
          <a:p>
            <a:pPr algn="just"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8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CONCEPT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2189"/>
            <a:ext cx="5334000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7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Summary: Characteristics of Cellular and Cordless Low-Tier PCS Technologies 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76400"/>
            <a:ext cx="8715375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0" y="6400800"/>
            <a:ext cx="762000" cy="5334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2400" b="1" spc="200" dirty="0">
                <a:latin typeface="+mj-lt"/>
                <a:ea typeface="+mj-ea"/>
                <a:cs typeface="+mj-cs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8625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>
                <a:solidFill>
                  <a:srgbClr val="FF0000"/>
                </a:solidFill>
                <a:latin typeface="Forte" panose="03060902040502070203" pitchFamily="66" charset="0"/>
              </a:rPr>
              <a:t>Evolution</a:t>
            </a:r>
          </a:p>
        </p:txBody>
      </p:sp>
      <p:pic>
        <p:nvPicPr>
          <p:cNvPr id="4" name="Content Placeholder 3" descr="3G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0" y="1371600"/>
            <a:ext cx="6051550" cy="51577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6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 rtlCol="0">
            <a:normAutofit fontScale="90000"/>
          </a:bodyPr>
          <a:lstStyle/>
          <a:p>
            <a:pPr algn="r">
              <a:defRPr/>
            </a:pPr>
            <a:r>
              <a:rPr lang="en-US" sz="2700" b="1" dirty="0">
                <a:solidFill>
                  <a:srgbClr val="FF0000"/>
                </a:solidFill>
              </a:rPr>
              <a:t/>
            </a:r>
            <a:br>
              <a:rPr lang="en-US" sz="2700" b="1" dirty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FF0000"/>
                </a:solidFill>
              </a:rPr>
              <a:t>GPRS-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4900" dirty="0" smtClean="0">
                <a:solidFill>
                  <a:srgbClr val="FF0000"/>
                </a:solidFill>
                <a:latin typeface="Forte" pitchFamily="66" charset="0"/>
              </a:rPr>
              <a:t>Introduction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19725" y="824459"/>
            <a:ext cx="10934075" cy="5352504"/>
          </a:xfrm>
        </p:spPr>
        <p:txBody>
          <a:bodyPr>
            <a:normAutofit lnSpcReduction="10000"/>
          </a:bodyPr>
          <a:lstStyle/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b="1" dirty="0">
                <a:latin typeface="Century" panose="02040604050505020304" pitchFamily="18" charset="0"/>
              </a:rPr>
              <a:t>General Packet Radio Service </a:t>
            </a:r>
            <a:r>
              <a:rPr lang="en-US" dirty="0">
                <a:latin typeface="Century" panose="02040604050505020304" pitchFamily="18" charset="0"/>
              </a:rPr>
              <a:t>(GPRS) is a 2.5 generation packet based network technology for GSM networks.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" panose="02040604050505020304" pitchFamily="18" charset="0"/>
              </a:rPr>
              <a:t>A GSM based packet switched technology, enables connections based on Internet Protocols.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" panose="02040604050505020304" pitchFamily="18" charset="0"/>
              </a:rPr>
              <a:t>The </a:t>
            </a:r>
            <a:r>
              <a:rPr lang="en-US" b="1" dirty="0">
                <a:latin typeface="Century" panose="02040604050505020304" pitchFamily="18" charset="0"/>
              </a:rPr>
              <a:t>data is divided into packets and is then transferred</a:t>
            </a:r>
            <a:r>
              <a:rPr lang="en-US" dirty="0">
                <a:latin typeface="Century" panose="02040604050505020304" pitchFamily="18" charset="0"/>
              </a:rPr>
              <a:t> via the radio and core network.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" panose="02040604050505020304" pitchFamily="18" charset="0"/>
              </a:rPr>
              <a:t>Facilitates instant connections whereby information can be sent or received immediately.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" panose="02040604050505020304" pitchFamily="18" charset="0"/>
              </a:rPr>
              <a:t>Enable </a:t>
            </a:r>
            <a:r>
              <a:rPr lang="en-US" b="1" dirty="0">
                <a:latin typeface="Century" panose="02040604050505020304" pitchFamily="18" charset="0"/>
              </a:rPr>
              <a:t>Internet applications</a:t>
            </a:r>
            <a:r>
              <a:rPr lang="en-US" dirty="0">
                <a:latin typeface="Century" panose="02040604050505020304" pitchFamily="18" charset="0"/>
              </a:rPr>
              <a:t>, from </a:t>
            </a:r>
            <a:r>
              <a:rPr lang="en-US" b="1" dirty="0">
                <a:latin typeface="Century" panose="02040604050505020304" pitchFamily="18" charset="0"/>
              </a:rPr>
              <a:t>web browsing to chat, location based </a:t>
            </a:r>
            <a:r>
              <a:rPr lang="en-US" b="1" dirty="0" smtClean="0">
                <a:latin typeface="Century" panose="02040604050505020304" pitchFamily="18" charset="0"/>
              </a:rPr>
              <a:t>applications(GPS,MAP)</a:t>
            </a:r>
            <a:r>
              <a:rPr lang="en-US" dirty="0" smtClean="0">
                <a:latin typeface="Century" panose="02040604050505020304" pitchFamily="18" charset="0"/>
              </a:rPr>
              <a:t>, </a:t>
            </a:r>
            <a:r>
              <a:rPr lang="en-US" b="1" dirty="0">
                <a:latin typeface="Century" panose="02040604050505020304" pitchFamily="18" charset="0"/>
              </a:rPr>
              <a:t>e-commerce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err="1">
                <a:latin typeface="Century" panose="02040604050505020304" pitchFamily="18" charset="0"/>
              </a:rPr>
              <a:t>etc</a:t>
            </a:r>
            <a:r>
              <a:rPr lang="en-US" dirty="0">
                <a:latin typeface="Century" panose="02040604050505020304" pitchFamily="18" charset="0"/>
              </a:rPr>
              <a:t> over the mobile network. </a:t>
            </a:r>
          </a:p>
          <a:p>
            <a:pPr lvl="1"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Century" panose="02040604050505020304" pitchFamily="18" charset="0"/>
              </a:rPr>
              <a:t>Other new applications for GPRS, include </a:t>
            </a:r>
            <a:r>
              <a:rPr lang="en-US" b="1" dirty="0">
                <a:latin typeface="Century" panose="02040604050505020304" pitchFamily="18" charset="0"/>
              </a:rPr>
              <a:t>file transfer </a:t>
            </a:r>
            <a:r>
              <a:rPr lang="en-US" dirty="0">
                <a:latin typeface="Century" panose="02040604050505020304" pitchFamily="18" charset="0"/>
              </a:rPr>
              <a:t>and the </a:t>
            </a:r>
            <a:r>
              <a:rPr lang="en-US" b="1" dirty="0">
                <a:latin typeface="Century" panose="02040604050505020304" pitchFamily="18" charset="0"/>
              </a:rPr>
              <a:t>ability to remotely access and control/monitor house appliances and machines</a:t>
            </a:r>
            <a:r>
              <a:rPr lang="en-US" dirty="0">
                <a:latin typeface="Century" panose="02040604050505020304" pitchFamily="18" charset="0"/>
              </a:rPr>
              <a:t>. </a:t>
            </a:r>
            <a:r>
              <a:rPr lang="en-US" sz="1800" dirty="0">
                <a:latin typeface="Century" panose="02040604050505020304" pitchFamily="18" charset="0"/>
              </a:rPr>
              <a:t/>
            </a:r>
            <a:br>
              <a:rPr lang="en-US" sz="1800" dirty="0">
                <a:latin typeface="Century" panose="02040604050505020304" pitchFamily="18" charset="0"/>
              </a:rPr>
            </a:br>
            <a:r>
              <a:rPr lang="en-US" sz="1800" dirty="0">
                <a:latin typeface="Century" panose="02040604050505020304" pitchFamily="18" charset="0"/>
              </a:rPr>
              <a:t/>
            </a:r>
            <a:br>
              <a:rPr lang="en-US" sz="1800" dirty="0">
                <a:latin typeface="Century" panose="02040604050505020304" pitchFamily="18" charset="0"/>
              </a:rPr>
            </a:br>
            <a:r>
              <a:rPr lang="en-US" sz="1800" dirty="0">
                <a:latin typeface="Century" panose="02040604050505020304" pitchFamily="18" charset="0"/>
              </a:rPr>
              <a:t/>
            </a:r>
            <a:br>
              <a:rPr lang="en-US" sz="1800" dirty="0">
                <a:latin typeface="Century" panose="02040604050505020304" pitchFamily="18" charset="0"/>
              </a:rPr>
            </a:br>
            <a:endParaRPr lang="en-US" sz="1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3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Times New Roman" charset="0"/>
              </a:rPr>
              <a:t>GSM in World</a:t>
            </a:r>
          </a:p>
        </p:txBody>
      </p:sp>
      <p:sp>
        <p:nvSpPr>
          <p:cNvPr id="4100" name="Rectangle 1030"/>
          <p:cNvSpPr>
            <a:spLocks noChangeArrowheads="1"/>
          </p:cNvSpPr>
          <p:nvPr/>
        </p:nvSpPr>
        <p:spPr bwMode="auto">
          <a:xfrm>
            <a:off x="3643313" y="21907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4098" name="Object 2048"/>
          <p:cNvGraphicFramePr>
            <a:graphicFrameLocks noChangeAspect="1"/>
          </p:cNvGraphicFramePr>
          <p:nvPr/>
        </p:nvGraphicFramePr>
        <p:xfrm>
          <a:off x="1524000" y="16002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3" imgW="3915013" imgH="1800463" progId="Excel.Chart.8">
                  <p:embed/>
                </p:oleObj>
              </mc:Choice>
              <mc:Fallback>
                <p:oleObj name="Chart" r:id="rId3" imgW="3915013" imgH="180046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03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1261</Words>
  <Application>Microsoft Office PowerPoint</Application>
  <PresentationFormat>Widescreen</PresentationFormat>
  <Paragraphs>242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맑은 고딕</vt:lpstr>
      <vt:lpstr>Arial</vt:lpstr>
      <vt:lpstr>Calibri</vt:lpstr>
      <vt:lpstr>Calibri Light</vt:lpstr>
      <vt:lpstr>Century</vt:lpstr>
      <vt:lpstr>Forte</vt:lpstr>
      <vt:lpstr>Times New Roman</vt:lpstr>
      <vt:lpstr>Wingdings</vt:lpstr>
      <vt:lpstr>Office Theme</vt:lpstr>
      <vt:lpstr>Microsoft Excel Chart</vt:lpstr>
      <vt:lpstr>Bitmap Image</vt:lpstr>
      <vt:lpstr>Cellular Mobile Communication</vt:lpstr>
      <vt:lpstr>A general WLL setup</vt:lpstr>
      <vt:lpstr>WHAT IS A CELL?</vt:lpstr>
      <vt:lpstr>Cellular concept</vt:lpstr>
      <vt:lpstr>CELLULAR CONCEPT</vt:lpstr>
      <vt:lpstr>Summary: Characteristics of Cellular and Cordless Low-Tier PCS Technologies  </vt:lpstr>
      <vt:lpstr>Evolution</vt:lpstr>
      <vt:lpstr> GPRS- Introduction </vt:lpstr>
      <vt:lpstr>GSM in World</vt:lpstr>
      <vt:lpstr>GSM in India</vt:lpstr>
      <vt:lpstr>Third-Generation CDMA Systems –few examples</vt:lpstr>
      <vt:lpstr>CDMA base transceiver station </vt:lpstr>
      <vt:lpstr>CDMA base station controller  </vt:lpstr>
      <vt:lpstr>Mobile switching center   </vt:lpstr>
      <vt:lpstr>GSM Operation</vt:lpstr>
      <vt:lpstr>GSM Specifications-1</vt:lpstr>
      <vt:lpstr>  GSM Specification-II   </vt:lpstr>
      <vt:lpstr>GSM Applications</vt:lpstr>
      <vt:lpstr>Features Of GSM</vt:lpstr>
      <vt:lpstr>Bearer Services</vt:lpstr>
      <vt:lpstr>Supplementary Services</vt:lpstr>
      <vt:lpstr>GSM System Architecture</vt:lpstr>
      <vt:lpstr>GSM System Architecture-I</vt:lpstr>
      <vt:lpstr>System Architecture Mobile Station (MS)</vt:lpstr>
      <vt:lpstr>System Architecture Mobile Station (MS) </vt:lpstr>
      <vt:lpstr>System Architecture Mobile Station (MS) contd.</vt:lpstr>
      <vt:lpstr>System Architecture Base Station Subsystem (BSS)</vt:lpstr>
      <vt:lpstr>System Architecture Base Station Subsystem (BSS) </vt:lpstr>
      <vt:lpstr>System Architecture Base Station Subsystem (BSS) </vt:lpstr>
      <vt:lpstr>System Architecture Network Switching Subsystem(NSS)</vt:lpstr>
      <vt:lpstr>System Architecture Network Switching Subsystem</vt:lpstr>
      <vt:lpstr>System Architecture Network Switching Subsystem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DR.TSP</dc:creator>
  <cp:lastModifiedBy>DR.TSP</cp:lastModifiedBy>
  <cp:revision>18</cp:revision>
  <dcterms:created xsi:type="dcterms:W3CDTF">2017-11-17T01:06:19Z</dcterms:created>
  <dcterms:modified xsi:type="dcterms:W3CDTF">2017-11-17T01:51:27Z</dcterms:modified>
</cp:coreProperties>
</file>