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2" units="1/cm"/>
          <inkml:channelProperty channel="Y" name="resolution" value="45" units="1/cm"/>
        </inkml:channelProperties>
      </inkml:inkSource>
      <inkml:timestamp xml:id="ts0" timeString="2014-04-07T06:57:22.81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53,'0'0,"25"0,-25 0,25 0,0 0,24 0,1 0,24 0,26 0,48-26,-73 26,24 0,0 0,0 0,1 0,-26 0,-49 0,74 0,-25 0,1 0,-1 0,25 0,50 0,0 0,-50 0,-24 0,24 0,25 0,-74 0,24 0,-24 0,24 0,0 0,1 0,-1 0,25 0,-24 0,-26 0,26 0,-26 0,26 0,-26 0,1 0,0 0,24 0,25 0,0 0,75 0,-75 0,50 0,-50 0,1 0,-1 0,-25 0,1 0,-26 0,26 0,-1 0,0 0,1 0,49 0,0 0,-25 0,0 0,25 0,-25 0,1 0,-26 0,25 0,-24 0,24 0,-49 0,24 0,50 0,-50 0,1 0,-1 0,25 0,25 0,0 0,-49 0,24 0,-25 0,1 0,-26 0,1 0,0 0,-1 0,26 0,24 0,-25 0,1 0,-26 0,26 0,-1 0,-24 0,-26 0,26 0,-25 0,49 0,1 0,-26 0,1 0,24 0,1 0,-26 0,1 0,24 0,-49 0,50 0,-1 0,-24 0,24 0,0 0,1 0,-1 0,-24 0,-1 0,-24 0,25 0,24 0,-24 0,24 0,-24 0,-1 0,1 0,24 0,-24 0,-25 0,24 0,1-28,0 28,-26 0,26 0,25 0,-26 0,26 0,-1 0,0 0,1 0,-1 0,1 0,24 0,0 0,-25 0,-49 0,25 0,-25 0,-1 0,-24 0,25 0,0 0,0 0,0 0,-1 0,51 0,-26 0,-24 0,0 0,-25 0,25 0,0 0,-1 0,-24 0,25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2" units="1/cm"/>
          <inkml:channelProperty channel="Y" name="resolution" value="45" units="1/cm"/>
        </inkml:channelProperties>
      </inkml:inkSource>
      <inkml:timestamp xml:id="ts0" timeString="2014-04-07T06:57:28.06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36,'0'0,"25"0,24 0,26 0,49 0,49 0,-49 0,0 0,0 0,-24 0,-1 0,25 0,-25 0,-24 0,49 0,-25 0,0 0,0 0,50 0,-50 0,-24 0,-26 0,1 0,-25 0,24 0,-24 0,25 0,-1 0,1 0,0 0,24 0,0 0,1 0,-1 0,1 0,-1 0,-24 0,49 0,-49 0,24 0,-24 0,24 0,25 0,50 0,-75 0,50 0,-24 0,48 0,-23 0,-51 0,25 0,-24 0,-1 0,25 0,-24 0,-26 28,26-28,-26 0,26 0,-1 0,-24 0,24 0,-24 0,24 0,50 0,-25 0,25 0,0 0,-49-28,-1 28,-24 0,-1 0,-24 0,25 0,24 0,1 0,-1 0,-24 0,24 0,1 0,-1 0,0 0,-24 0,0 0,24 0,25 0,-24 0,-1 0,25 0,-24 0,-1 0,1 0,24 0,0 0,0 0,-24 0,-1 0,-24 0,-26 0,26 0,-50 0,50 0,-50 0,24 0,1 0,0 0,0 0,24 0,-24 0,25 0,24 0,-24 0,24 0,-24 0,0 0,24 0,-49 0,0 0,-1 0,51 0,-50 0,24 0,1 0,-1 0,1 0,24 0,1 0,-1 0,1 0,-1 0,0 0,1 0,-1 0,1 0,-1 0,1 0,-1 0,0 0,-24 0,24 0,1 0,-26 0,-24 0,0 0,0 0,-25 0,25 0,-1 0,-24 0,25 0,25 0,-25 0,24 0,-24 0,25 0,-25 0,-25 0,24 0,1 0,-25-28,25 28,25 0,-26 0,1 0,0 0,0 0,0 0,-25 0,24 0,-24 0,25 0,0 0,0 0,24 0,-24 0,25 0,-25 0,24 0,1 0,-25 0,49 0,-24 0,24 0,0 0,-24 0,0 0,-50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2" units="1/cm"/>
          <inkml:channelProperty channel="Y" name="resolution" value="45" units="1/cm"/>
        </inkml:channelProperties>
      </inkml:inkSource>
      <inkml:timestamp xml:id="ts0" timeString="2014-04-07T06:57:31.04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1216 1,'-25'0,"-24"0,-26 0,1 0,-26 0,-24 0,-25 0,25 0,25 0,-25 0,49 0,1 0,24 0,25 0,1 0,-1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2" units="1/cm"/>
          <inkml:channelProperty channel="Y" name="resolution" value="45" units="1/cm"/>
        </inkml:channelProperties>
      </inkml:inkSource>
      <inkml:timestamp xml:id="ts0" timeString="2014-04-07T06:57:33.85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74,'0'0,"25"0,49 0,50 0,25 0,24-25,-74 25,50 0,-25 0,0 0,-25 0,49 0,1 0,24 0,26 0,-1 0,0 0,0 0,0 0,0 0,1 0,-1 0,0 0,-25 0,-74 0,1 0,-26 0,0 0,25 0,-24 0,-1 0,74 0,-24 0,50-24,-1 24,1 0,-26 0,1 0,-50 0,0 0,25 0,-50 0,0 0,-24 0,0 0,-1 0,1 0,0 0,24 0,1 0,-1 0,-24 0,49 0,-25 0,50 0,-75 0,51 0,-51 0,1 0,24 0,-49 0,24 0,1 0,-1 0,1 0,-1 0,1 0,-1 0,26 0,-1 0,0 0,1 0,-1 0,-24 0,-1 0,25 0,1 0,-1 0,0 0,1 0,-26 0,26 0,-1 0,0 0,50 0,-50 0,50 0,-25 0,0 0,0 0,25 0,-49 0,-1 0,0 0,1 0,-1 0,0 0,25 0,-24 0,-1 0,0 0,-49 0,25 0,-26 0,1 0,25 0,-26 0,1 0,49 0,-24 0,0 0,-1 0,1 0,-1 0,26 0,-26 0,25 0,1 0,-26 0,1 0,-1 0,1 0,-1 0,-24 0,0 0,0 0,-25 0,24 0,-24 0,50 0,-25 0,0 0,49 0,-49 0,24 0,-24 0,0 0,-1 0,1 0,0 0,0 0,49 0,0 0,26 0,-26 0,-49 0,-1 0,-24 0,0 24,0-24,0 25,0-25,0 24,0-24,0 25,0-1,0-24,0 25,0-25,0 25,0-25,0 24,0 1,0-25,0 24,0-24,0 25,0-25,0 24,0 1,0 24,0-49,0 24,0 1,0-25,0 24,0 1,0-25,0 24,0-24,0 25,0-25,0 24,0 1,0-25,0 24,0-24,0 0,0 0,-49 25,49-25,-50 0,1 0,-1 0,1 25,24-25,0 0,0 0,1 0,24 0,-25 0,25 0,-25 0,25 0,-25 0,0 0,1 0,24 0,-50 0,50 0,-25 0,1 0,-1 0,25 0,-25 0,0 0,25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2" units="1/cm"/>
          <inkml:channelProperty channel="Y" name="resolution" value="45" units="1/cm"/>
        </inkml:channelProperties>
      </inkml:inkSource>
      <inkml:timestamp xml:id="ts0" timeString="2014-04-07T06:57:39.65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19,'25'0,"-25"0,24 0,1 0,50 0,-1 0,0 0,75 0,-25 0,0 0,25 0,-49 0,-26 0,0 0,1 0,-26 0,26 0,-1 0,1 0,-1 0,1 0,-1 0,0 0,1 0,-1 0,1 0,24 0,-25 0,51 0,-26 0,25 0,-25 0,25 0,-99 48,74-48,-49 0,-1 0,26 0,-1 0,1 0,-1 0,1 0,73 0,26 0,-25 0,49 0,-49 0,-25 0,-49 0,-1 0,1 0,-1 0,1 0,-26 0,26 0,24 0,0 0,25 0,-25 0,25 0,-49 0,24 0,0 0,-24 0,24 0,-25 0,26 0,-1 0,0 0,75 0,-25 0,0 0,-1 0,-48 0,-1 0,0 0,0 0,-24 0,24 0,-24 0,24 0,0 0,0 0,50 0,-25 0,50 0,24 0,1-48,-25 48,-50 0,24 0,-23 0,-26 0,-25 0,1 0,-26 0,-24 0,0 0,0 0,0 0,-1 0,1 0,-25 0,25 0,-25 0,25 0,0 0,-1 0,1 0,0 0,25 0,24 0,-24 0,24 0,-24 0,24 0,1 0,-1 0,0 0,1 0,-1 0,-24 0,0 0,-1 0,1-24,-25 24,-25 0,24 0,1 0,25 0,-25 0,0 0,-1 0,51 0,-26 0,26 0,-1 0,-24 0,24 0,1 0,-1 0,-24 0,-25 0,24 0,1 0,-50 0,25 0,-25 0,0 0,0 0,24 0,-24 0,25 0,-25 0,50 0,-25 0,0 0,-1 0,-24 0,25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2" units="1/cm"/>
          <inkml:channelProperty channel="Y" name="resolution" value="45" units="1/cm"/>
        </inkml:channelProperties>
      </inkml:inkSource>
      <inkml:timestamp xml:id="ts0" timeString="2014-04-07T06:57:43.62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79,'0'0,"24"0,-24 0,25 0,50 0,-1 0,100-23,24 23,100 0,25 0,49 0,25 0,74 0,74 0,-73 0,-150 0,26-48,-100 48,-50 0,-49 0,-49 0,-26 0,-49 0,24 0,-24 0,-25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2" units="1/cm"/>
          <inkml:channelProperty channel="Y" name="resolution" value="45" units="1/cm"/>
        </inkml:channelProperties>
      </inkml:inkSource>
      <inkml:timestamp xml:id="ts0" timeString="2014-04-07T06:57:45.68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-1-7,'24'0,"-24"0,25 0,0 0,0 0,24 0,26 0,-1 0,1 0,-1 0,1 0,-1 0,0 0,-24 0,0 0,24 0,1 0,-1 0,0 0,1 0,49 0,-25 0,0 0,1 0,24 24,-50-24,0 0,0 0,0 0,1 0,-1 0,-24 0,49 0,-24 0,-26 0,1 0,-25 0,0 0,-25 0,49 0,-49 0,25 0,0 0,24 0,1 0,0 0,24 0,0 0,1 0,-1 0,26 0,-26 0,0 0,1 0,-1 0,-49 0,25 0,-50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2" units="1/cm"/>
          <inkml:channelProperty channel="Y" name="resolution" value="45" units="1/cm"/>
        </inkml:channelProperties>
      </inkml:inkSource>
      <inkml:timestamp xml:id="ts0" timeString="2014-04-07T06:57:47.34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71,'25'0,"-25"0,25 0,0 0,25 0,0-11,25 11,-25 0,24 0,1 0,0 0,0 0,0 0,0 0,-25 0,-1 0,26-21,0 21,-25 0,0 0,0 0,0 0,0 0,25 0,-26 0,1 0,0 0,-25 0,25 0,0 0,25 0,0 0,-25 0,-1 0,26 0,-25 0,25 0,-50 0,25 0,0 0,0 0,0 0,-1 0,26 0,0 0,0 0,0 0,-25 0,25 0,-25 0,24 0,-24 0,0 0,0 0,-25 0,25 0,25 0,-25 0,0 0,-50 0,25 0,-1 0,1 0,-25 0,25 0,0 0,0 0,25 0,25 0,0 0,50 11,-26-11,-24 0,0 0,0 0,-25 0,0 0,0 0,-25 0,-25 0,25 0,-25 0,24 0,-24 0,25 0,0 0,-50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2" units="1/cm"/>
          <inkml:channelProperty channel="Y" name="resolution" value="45" units="1/cm"/>
        </inkml:channelProperties>
      </inkml:inkSource>
      <inkml:timestamp xml:id="ts0" timeString="2014-04-07T06:57:49.18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1592 0,'25'0,"25"0,0 0,0 0,24 0,1 0,24 0,1 0,-25 0,-1 0,26 0,-26 0,1 0,0 0,-1 0,1 0,0 0,-1 0,1 0,-25 0,0 0,-1 0,1 0,0 0,25 0,-1 0,1 0,-1 0,1 0,0 0,-1 0,26 0,-25 0,-26 0,1 0,0 0,25 0,-26 0,26 0,0 0,-26 0,-24 0,50 0,-25 0,-1 0,26 0,0 0,-25 0,24 0,1 0,-1 0,1 0,-50 0,0 0,25 0,-1 0,-49 0,25 0,-25 0,25 0,-25 0,25 0,0 0,0 0,0 0,0 0,24 0,-49 0,25 0,0 0,0 0,-25 0,25 0,0 0,0 0,24 0,1 0,0 0,25 0,-26 0,1 0,25 0,-25 0,-26 0,1 0,0 0,-25 0,25 0,-25 0,25 0,-25 0,50 0,-25 0,0 0,24 0,-24 0,-25 0,0 0,25 0,-25 0,25 0,25 0,-25 0,0 0,24 0,1 0,0 0,-25 0,24 0,1 0,-25 0,0 0,0 0,-25 0,25 0,0 0,0 0,-25 0,24 0,-24 0,25 0,-25 0,25 0,0 0,-25 0,0 0,25 0,-25 0,0 0,0 0,0 0,0 0,0 22,0-22,0 21,0-21,0 0,0 22,0-22,0 21,0-21,0 23,0-23,0 0,25 0,-25 0,25 0,-25 21,25-21,-25 0,24 0,1 0,-25 0,25 0,0 0,0 0,25 0,24 0,1 0,-25 0,-25 0,0 0,-1 0,-24 0,25 0,-25 0,25 0,0 0,0 0,25 0,24 0,-24 0,0 0,-25 0,-25 0,-25 0,0 0,0 0,0 0,-24 0,-26 21,50-21,-50-21,1 21,-1 21,50-21,-25-21,-24 21,-1 0,-24 0,-1 0,-49 0,24 0,-24 43,-25-43,-25 0,74 0,-49 0,75 0,-76 0,26 0,25 0,-75 0,74 0,-74 0,25-22,25 22,-1 0,1 0,50 0,-1 0,0 0,51 0,-26 0,0 0,1 0,24 0,-25 0,-24 0,24 0,-74 0,49 0,-24 0,24 0,1 0,-1 0,26 0,-1 0,0 0,26 0,-1 0,0 0,-25 0,-24 0,24 0,1 0,-1 0,0 0,1 0,-51 0,1 0,-26 0,-24-21,75 21,24 0,-24 0,-1-21,25 21,-24 0,24-23,1 23,-1 0,50 0,-25 0,50 0,-25 0,25 0,-24 0,-1 0,-25-21,25 21,-25 0,0 0,26 0,-26 0,50 0,-25 0,25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7F12-C230-4ED9-8F20-0CFCA4A10438}" type="datetimeFigureOut">
              <a:rPr lang="en-US" smtClean="0"/>
              <a:t>17-Nov-17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AAEE-64BF-4BE9-8821-76F069C12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4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7F12-C230-4ED9-8F20-0CFCA4A10438}" type="datetimeFigureOut">
              <a:rPr lang="en-US" smtClean="0"/>
              <a:t>17-Nov-17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AAEE-64BF-4BE9-8821-76F069C12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08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7F12-C230-4ED9-8F20-0CFCA4A10438}" type="datetimeFigureOut">
              <a:rPr lang="en-US" smtClean="0"/>
              <a:t>17-Nov-17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AAEE-64BF-4BE9-8821-76F069C12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4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7F12-C230-4ED9-8F20-0CFCA4A10438}" type="datetimeFigureOut">
              <a:rPr lang="en-US" smtClean="0"/>
              <a:t>17-Nov-17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AAEE-64BF-4BE9-8821-76F069C12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1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7F12-C230-4ED9-8F20-0CFCA4A10438}" type="datetimeFigureOut">
              <a:rPr lang="en-US" smtClean="0"/>
              <a:t>17-Nov-17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AAEE-64BF-4BE9-8821-76F069C12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0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7F12-C230-4ED9-8F20-0CFCA4A10438}" type="datetimeFigureOut">
              <a:rPr lang="en-US" smtClean="0"/>
              <a:t>17-Nov-17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AAEE-64BF-4BE9-8821-76F069C12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5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7F12-C230-4ED9-8F20-0CFCA4A10438}" type="datetimeFigureOut">
              <a:rPr lang="en-US" smtClean="0"/>
              <a:t>17-Nov-17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AAEE-64BF-4BE9-8821-76F069C12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85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7F12-C230-4ED9-8F20-0CFCA4A10438}" type="datetimeFigureOut">
              <a:rPr lang="en-US" smtClean="0"/>
              <a:t>17-Nov-17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AAEE-64BF-4BE9-8821-76F069C12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2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7F12-C230-4ED9-8F20-0CFCA4A10438}" type="datetimeFigureOut">
              <a:rPr lang="en-US" smtClean="0"/>
              <a:t>17-Nov-17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AAEE-64BF-4BE9-8821-76F069C12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22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7F12-C230-4ED9-8F20-0CFCA4A10438}" type="datetimeFigureOut">
              <a:rPr lang="en-US" smtClean="0"/>
              <a:t>17-Nov-17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AAEE-64BF-4BE9-8821-76F069C12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2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7F12-C230-4ED9-8F20-0CFCA4A10438}" type="datetimeFigureOut">
              <a:rPr lang="en-US" smtClean="0"/>
              <a:t>17-Nov-17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AAEE-64BF-4BE9-8821-76F069C12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2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C7F12-C230-4ED9-8F20-0CFCA4A10438}" type="datetimeFigureOut">
              <a:rPr lang="en-US" smtClean="0"/>
              <a:t>17-Nov-17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7AAEE-64BF-4BE9-8821-76F069C12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2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13" Type="http://schemas.openxmlformats.org/officeDocument/2006/relationships/customXml" Target="../ink/ink6.xml"/><Relationship Id="rId18" Type="http://schemas.openxmlformats.org/officeDocument/2006/relationships/image" Target="../media/image19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16.emf"/><Relationship Id="rId17" Type="http://schemas.openxmlformats.org/officeDocument/2006/relationships/customXml" Target="../ink/ink8.xml"/><Relationship Id="rId2" Type="http://schemas.openxmlformats.org/officeDocument/2006/relationships/image" Target="../media/image11.jpeg"/><Relationship Id="rId16" Type="http://schemas.openxmlformats.org/officeDocument/2006/relationships/image" Target="../media/image18.emf"/><Relationship Id="rId20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15.emf"/><Relationship Id="rId19" Type="http://schemas.openxmlformats.org/officeDocument/2006/relationships/customXml" Target="../ink/ink9.xml"/><Relationship Id="rId4" Type="http://schemas.openxmlformats.org/officeDocument/2006/relationships/image" Target="../media/image12.emf"/><Relationship Id="rId9" Type="http://schemas.openxmlformats.org/officeDocument/2006/relationships/customXml" Target="../ink/ink4.xml"/><Relationship Id="rId1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Satellite Communication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172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4BB7-6DFF-4968-8BA2-48F6370F5A3F}" type="slidenum">
              <a:rPr lang="en-US"/>
              <a:pPr/>
              <a:t>10</a:t>
            </a:fld>
            <a:endParaRPr lang="en-US"/>
          </a:p>
        </p:txBody>
      </p:sp>
      <p:sp>
        <p:nvSpPr>
          <p:cNvPr id="78885" name="AutoShape 37"/>
          <p:cNvSpPr>
            <a:spLocks noChangeArrowheads="1"/>
          </p:cNvSpPr>
          <p:nvPr/>
        </p:nvSpPr>
        <p:spPr bwMode="auto">
          <a:xfrm>
            <a:off x="8550276" y="2579689"/>
            <a:ext cx="1065213" cy="2511425"/>
          </a:xfrm>
          <a:prstGeom prst="roundRect">
            <a:avLst>
              <a:gd name="adj" fmla="val 16667"/>
            </a:avLst>
          </a:prstGeom>
          <a:solidFill>
            <a:srgbClr val="A3D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A3D1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20913" y="-3175"/>
            <a:ext cx="7772400" cy="1431925"/>
          </a:xfrm>
        </p:spPr>
        <p:txBody>
          <a:bodyPr/>
          <a:lstStyle/>
          <a:p>
            <a:r>
              <a:rPr lang="en-US"/>
              <a:t>Digital Communication System</a:t>
            </a:r>
          </a:p>
        </p:txBody>
      </p:sp>
      <p:sp>
        <p:nvSpPr>
          <p:cNvPr id="78851" name="Line 3"/>
          <p:cNvSpPr>
            <a:spLocks noChangeShapeType="1"/>
          </p:cNvSpPr>
          <p:nvPr/>
        </p:nvSpPr>
        <p:spPr bwMode="auto">
          <a:xfrm>
            <a:off x="1752600" y="14478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3017839" y="4141788"/>
            <a:ext cx="5119687" cy="1409700"/>
          </a:xfrm>
          <a:prstGeom prst="rect">
            <a:avLst/>
          </a:prstGeom>
          <a:noFill/>
          <a:ln w="635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3017839" y="2125663"/>
            <a:ext cx="5108575" cy="1409700"/>
          </a:xfrm>
          <a:prstGeom prst="rect">
            <a:avLst/>
          </a:prstGeom>
          <a:noFill/>
          <a:ln w="635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 flipV="1">
            <a:off x="4130676" y="2901950"/>
            <a:ext cx="4213225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>
            <a:off x="4130676" y="4595814"/>
            <a:ext cx="4232275" cy="15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6850064" y="4281489"/>
            <a:ext cx="1152525" cy="7842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5613400" y="4281489"/>
            <a:ext cx="990600" cy="7842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4378326" y="4281489"/>
            <a:ext cx="989013" cy="7842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4" name="Rectangle 16"/>
          <p:cNvSpPr>
            <a:spLocks noChangeArrowheads="1"/>
          </p:cNvSpPr>
          <p:nvPr/>
        </p:nvSpPr>
        <p:spPr bwMode="auto">
          <a:xfrm>
            <a:off x="3141663" y="4246563"/>
            <a:ext cx="989012" cy="8191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5119689" y="5237163"/>
            <a:ext cx="1044575" cy="2587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eaLnBrk="0" hangingPunct="0"/>
            <a:r>
              <a:rPr lang="en-US" sz="1600"/>
              <a:t>RECEIVER</a:t>
            </a:r>
          </a:p>
        </p:txBody>
      </p:sp>
      <p:sp>
        <p:nvSpPr>
          <p:cNvPr id="78867" name="Rectangle 19"/>
          <p:cNvSpPr>
            <a:spLocks noChangeArrowheads="1"/>
          </p:cNvSpPr>
          <p:nvPr/>
        </p:nvSpPr>
        <p:spPr bwMode="auto">
          <a:xfrm>
            <a:off x="8704264" y="3557589"/>
            <a:ext cx="8159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 eaLnBrk="0" hangingPunct="0"/>
            <a:r>
              <a:rPr lang="en-US" sz="1600" b="1">
                <a:solidFill>
                  <a:schemeClr val="accent2"/>
                </a:solidFill>
              </a:rPr>
              <a:t>RF Channel</a:t>
            </a:r>
          </a:p>
        </p:txBody>
      </p:sp>
      <p:sp>
        <p:nvSpPr>
          <p:cNvPr id="78868" name="Rectangle 20"/>
          <p:cNvSpPr>
            <a:spLocks noChangeArrowheads="1"/>
          </p:cNvSpPr>
          <p:nvPr/>
        </p:nvSpPr>
        <p:spPr bwMode="auto">
          <a:xfrm>
            <a:off x="3265488" y="4438651"/>
            <a:ext cx="741362" cy="3460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 eaLnBrk="0" hangingPunct="0"/>
            <a:r>
              <a:rPr lang="en-US" sz="1600"/>
              <a:t>Output Data</a:t>
            </a:r>
          </a:p>
        </p:txBody>
      </p:sp>
      <p:sp>
        <p:nvSpPr>
          <p:cNvPr id="78869" name="Rectangle 21"/>
          <p:cNvSpPr>
            <a:spLocks noChangeArrowheads="1"/>
          </p:cNvSpPr>
          <p:nvPr/>
        </p:nvSpPr>
        <p:spPr bwMode="auto">
          <a:xfrm>
            <a:off x="4437064" y="4437063"/>
            <a:ext cx="866775" cy="4699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 eaLnBrk="0" hangingPunct="0"/>
            <a:r>
              <a:rPr lang="en-US" sz="1600"/>
              <a:t>Source Decoding</a:t>
            </a:r>
          </a:p>
        </p:txBody>
      </p:sp>
      <p:sp>
        <p:nvSpPr>
          <p:cNvPr id="78870" name="Rectangle 22"/>
          <p:cNvSpPr>
            <a:spLocks noChangeArrowheads="1"/>
          </p:cNvSpPr>
          <p:nvPr/>
        </p:nvSpPr>
        <p:spPr bwMode="auto">
          <a:xfrm>
            <a:off x="5686425" y="4438650"/>
            <a:ext cx="865188" cy="4699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 eaLnBrk="0" hangingPunct="0"/>
            <a:r>
              <a:rPr lang="en-US" sz="1600"/>
              <a:t>Channel Decoder</a:t>
            </a:r>
          </a:p>
        </p:txBody>
      </p:sp>
      <p:sp>
        <p:nvSpPr>
          <p:cNvPr id="78871" name="Rectangle 23"/>
          <p:cNvSpPr>
            <a:spLocks noChangeArrowheads="1"/>
          </p:cNvSpPr>
          <p:nvPr/>
        </p:nvSpPr>
        <p:spPr bwMode="auto">
          <a:xfrm>
            <a:off x="6873875" y="4438651"/>
            <a:ext cx="1131888" cy="347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 eaLnBrk="0" hangingPunct="0"/>
            <a:r>
              <a:rPr lang="en-US" sz="1600"/>
              <a:t>Demodulator</a:t>
            </a:r>
          </a:p>
        </p:txBody>
      </p:sp>
      <p:sp>
        <p:nvSpPr>
          <p:cNvPr id="78872" name="Rectangle 24"/>
          <p:cNvSpPr>
            <a:spLocks noChangeArrowheads="1"/>
          </p:cNvSpPr>
          <p:nvPr/>
        </p:nvSpPr>
        <p:spPr bwMode="auto">
          <a:xfrm>
            <a:off x="6850064" y="2613025"/>
            <a:ext cx="1152525" cy="7826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3" name="Rectangle 25"/>
          <p:cNvSpPr>
            <a:spLocks noChangeArrowheads="1"/>
          </p:cNvSpPr>
          <p:nvPr/>
        </p:nvSpPr>
        <p:spPr bwMode="auto">
          <a:xfrm>
            <a:off x="5613400" y="2613025"/>
            <a:ext cx="990600" cy="7826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4" name="Rectangle 26"/>
          <p:cNvSpPr>
            <a:spLocks noChangeArrowheads="1"/>
          </p:cNvSpPr>
          <p:nvPr/>
        </p:nvSpPr>
        <p:spPr bwMode="auto">
          <a:xfrm>
            <a:off x="4378326" y="2613025"/>
            <a:ext cx="989013" cy="7826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5" name="Rectangle 27"/>
          <p:cNvSpPr>
            <a:spLocks noChangeArrowheads="1"/>
          </p:cNvSpPr>
          <p:nvPr/>
        </p:nvSpPr>
        <p:spPr bwMode="auto">
          <a:xfrm>
            <a:off x="3141663" y="2578101"/>
            <a:ext cx="989012" cy="81756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6" name="Rectangle 28"/>
          <p:cNvSpPr>
            <a:spLocks noChangeArrowheads="1"/>
          </p:cNvSpPr>
          <p:nvPr/>
        </p:nvSpPr>
        <p:spPr bwMode="auto">
          <a:xfrm>
            <a:off x="3265488" y="2768601"/>
            <a:ext cx="741362" cy="347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 eaLnBrk="0" hangingPunct="0"/>
            <a:r>
              <a:rPr lang="en-US" sz="1600"/>
              <a:t>Source Data</a:t>
            </a:r>
          </a:p>
        </p:txBody>
      </p:sp>
      <p:sp>
        <p:nvSpPr>
          <p:cNvPr id="78877" name="Rectangle 29"/>
          <p:cNvSpPr>
            <a:spLocks noChangeArrowheads="1"/>
          </p:cNvSpPr>
          <p:nvPr/>
        </p:nvSpPr>
        <p:spPr bwMode="auto">
          <a:xfrm>
            <a:off x="4437064" y="2768601"/>
            <a:ext cx="866775" cy="4683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 eaLnBrk="0" hangingPunct="0"/>
            <a:r>
              <a:rPr lang="en-US" sz="1600"/>
              <a:t>Source Coding</a:t>
            </a:r>
          </a:p>
        </p:txBody>
      </p:sp>
      <p:sp>
        <p:nvSpPr>
          <p:cNvPr id="78878" name="Rectangle 30"/>
          <p:cNvSpPr>
            <a:spLocks noChangeArrowheads="1"/>
          </p:cNvSpPr>
          <p:nvPr/>
        </p:nvSpPr>
        <p:spPr bwMode="auto">
          <a:xfrm>
            <a:off x="5686425" y="2768600"/>
            <a:ext cx="865188" cy="4699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 eaLnBrk="0" hangingPunct="0"/>
            <a:r>
              <a:rPr lang="en-US" sz="1600"/>
              <a:t>Channel Coding</a:t>
            </a:r>
          </a:p>
        </p:txBody>
      </p:sp>
      <p:sp>
        <p:nvSpPr>
          <p:cNvPr id="78879" name="Rectangle 31"/>
          <p:cNvSpPr>
            <a:spLocks noChangeArrowheads="1"/>
          </p:cNvSpPr>
          <p:nvPr/>
        </p:nvSpPr>
        <p:spPr bwMode="auto">
          <a:xfrm>
            <a:off x="6896101" y="2768601"/>
            <a:ext cx="936625" cy="3460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 eaLnBrk="0" hangingPunct="0"/>
            <a:r>
              <a:rPr lang="en-US" sz="1600"/>
              <a:t>Modulator</a:t>
            </a:r>
          </a:p>
        </p:txBody>
      </p:sp>
      <p:sp>
        <p:nvSpPr>
          <p:cNvPr id="78880" name="Rectangle 32"/>
          <p:cNvSpPr>
            <a:spLocks noChangeArrowheads="1"/>
          </p:cNvSpPr>
          <p:nvPr/>
        </p:nvSpPr>
        <p:spPr bwMode="auto">
          <a:xfrm>
            <a:off x="4945064" y="2211388"/>
            <a:ext cx="1546225" cy="2587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eaLnBrk="0" hangingPunct="0"/>
            <a:r>
              <a:rPr lang="en-US" sz="1600"/>
              <a:t>TRANSMITTER</a:t>
            </a:r>
          </a:p>
        </p:txBody>
      </p:sp>
      <p:sp>
        <p:nvSpPr>
          <p:cNvPr id="78882" name="AutoShape 34"/>
          <p:cNvSpPr>
            <a:spLocks noChangeArrowheads="1"/>
          </p:cNvSpPr>
          <p:nvPr/>
        </p:nvSpPr>
        <p:spPr bwMode="auto">
          <a:xfrm rot="5400000" flipV="1">
            <a:off x="8217694" y="2836069"/>
            <a:ext cx="255588" cy="1270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4" name="AutoShape 36"/>
          <p:cNvSpPr>
            <a:spLocks noChangeArrowheads="1"/>
          </p:cNvSpPr>
          <p:nvPr/>
        </p:nvSpPr>
        <p:spPr bwMode="auto">
          <a:xfrm rot="5400000" flipV="1">
            <a:off x="8194675" y="4518025"/>
            <a:ext cx="255588" cy="1730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14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5795-55F9-4084-AD5C-435D5922C71A}" type="slidenum">
              <a:rPr lang="en-US"/>
              <a:pPr/>
              <a:t>2</a:t>
            </a:fld>
            <a:endParaRPr lang="en-US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209800" y="5334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000" b="1" i="1">
                <a:solidFill>
                  <a:schemeClr val="tx2"/>
                </a:solidFill>
              </a:rPr>
              <a:t>Important Milestones (before 1950)</a:t>
            </a:r>
          </a:p>
          <a:p>
            <a:pPr algn="ctr"/>
            <a:r>
              <a:rPr lang="en-US" sz="2800" b="1" u="sng">
                <a:solidFill>
                  <a:schemeClr val="tx2"/>
                </a:solidFill>
              </a:rPr>
              <a:t>Putting the concepts together</a:t>
            </a:r>
            <a:endParaRPr lang="en-US" sz="4000" b="1" i="1">
              <a:solidFill>
                <a:schemeClr val="tx2"/>
              </a:solidFill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057400" y="2146300"/>
            <a:ext cx="8610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000"/>
              <a:t>1600 Tycho Brache’s experimental observations on planetary motion.</a:t>
            </a:r>
          </a:p>
          <a:p>
            <a:pPr>
              <a:lnSpc>
                <a:spcPct val="120000"/>
              </a:lnSpc>
            </a:pPr>
            <a:r>
              <a:rPr lang="en-US" sz="2000"/>
              <a:t>1609-1619 Kepler’s laws on planetary motion</a:t>
            </a:r>
          </a:p>
          <a:p>
            <a:pPr>
              <a:lnSpc>
                <a:spcPct val="120000"/>
              </a:lnSpc>
            </a:pPr>
            <a:r>
              <a:rPr lang="en-US" sz="2000"/>
              <a:t>1926 First liquid propellant rocket lauched by R.H. Goddard in the US.</a:t>
            </a:r>
          </a:p>
          <a:p>
            <a:pPr>
              <a:lnSpc>
                <a:spcPct val="120000"/>
              </a:lnSpc>
            </a:pPr>
            <a:r>
              <a:rPr lang="en-US" sz="2000"/>
              <a:t>1927 First transatlantic radio link communication</a:t>
            </a:r>
          </a:p>
          <a:p>
            <a:pPr>
              <a:lnSpc>
                <a:spcPct val="120000"/>
              </a:lnSpc>
            </a:pPr>
            <a:r>
              <a:rPr lang="en-US" sz="2000"/>
              <a:t>1942 First successful launch of a V-2 rocket in Germany.</a:t>
            </a:r>
          </a:p>
          <a:p>
            <a:pPr>
              <a:lnSpc>
                <a:spcPct val="120000"/>
              </a:lnSpc>
            </a:pPr>
            <a:r>
              <a:rPr lang="en-US" sz="2000"/>
              <a:t>1945 Arthur Clarke publishes his ideas on geostationary satellites for worldwide communications (GEO concept).</a:t>
            </a:r>
          </a:p>
        </p:txBody>
      </p:sp>
    </p:spTree>
    <p:extLst>
      <p:ext uri="{BB962C8B-B14F-4D97-AF65-F5344CB8AC3E}">
        <p14:creationId xmlns:p14="http://schemas.microsoft.com/office/powerpoint/2010/main" val="3090673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491D-77F4-4C43-91EA-ECAF3C79FEBC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752600" y="2286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400">
                <a:solidFill>
                  <a:schemeClr val="tx2"/>
                </a:solidFill>
              </a:rPr>
              <a:t>Main orbit types:</a:t>
            </a:r>
          </a:p>
        </p:txBody>
      </p:sp>
      <p:grpSp>
        <p:nvGrpSpPr>
          <p:cNvPr id="7205" name="Group 37"/>
          <p:cNvGrpSpPr>
            <a:grpSpLocks/>
          </p:cNvGrpSpPr>
          <p:nvPr/>
        </p:nvGrpSpPr>
        <p:grpSpPr bwMode="auto">
          <a:xfrm>
            <a:off x="1905000" y="457200"/>
            <a:ext cx="8153400" cy="6096000"/>
            <a:chOff x="192" y="816"/>
            <a:chExt cx="5136" cy="3840"/>
          </a:xfrm>
        </p:grpSpPr>
        <p:sp>
          <p:nvSpPr>
            <p:cNvPr id="7172" name="Freeform 4"/>
            <p:cNvSpPr>
              <a:spLocks/>
            </p:cNvSpPr>
            <p:nvPr/>
          </p:nvSpPr>
          <p:spPr bwMode="auto">
            <a:xfrm>
              <a:off x="1296" y="2976"/>
              <a:ext cx="96" cy="144"/>
            </a:xfrm>
            <a:custGeom>
              <a:avLst/>
              <a:gdLst>
                <a:gd name="T0" fmla="*/ 144 w 240"/>
                <a:gd name="T1" fmla="*/ 576 h 576"/>
                <a:gd name="T2" fmla="*/ 0 w 240"/>
                <a:gd name="T3" fmla="*/ 0 h 576"/>
                <a:gd name="T4" fmla="*/ 240 w 240"/>
                <a:gd name="T5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576">
                  <a:moveTo>
                    <a:pt x="144" y="576"/>
                  </a:moveTo>
                  <a:lnTo>
                    <a:pt x="0" y="0"/>
                  </a:lnTo>
                  <a:lnTo>
                    <a:pt x="240" y="57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2880" y="2448"/>
              <a:ext cx="19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LEO  </a:t>
              </a:r>
              <a:r>
                <a:rPr lang="en-US"/>
                <a:t>        500 -1000 km</a:t>
              </a:r>
              <a:endParaRPr lang="en-US" sz="1600" b="1"/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V="1">
              <a:off x="1296" y="2640"/>
              <a:ext cx="14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>
              <a:off x="2784" y="2640"/>
              <a:ext cx="14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 flipV="1">
              <a:off x="192" y="912"/>
              <a:ext cx="2592" cy="3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 flipV="1">
              <a:off x="672" y="2064"/>
              <a:ext cx="2112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>
              <a:off x="2784" y="912"/>
              <a:ext cx="2544" cy="3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2736" y="8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2880" y="816"/>
              <a:ext cx="19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GEO</a:t>
              </a:r>
              <a:r>
                <a:rPr lang="en-US"/>
                <a:t>      36,000 km</a:t>
              </a:r>
              <a:endParaRPr lang="en-US" sz="1600" b="1"/>
            </a:p>
          </p:txBody>
        </p:sp>
        <p:sp>
          <p:nvSpPr>
            <p:cNvPr id="7178" name="Oval 10"/>
            <p:cNvSpPr>
              <a:spLocks noChangeArrowheads="1"/>
            </p:cNvSpPr>
            <p:nvPr/>
          </p:nvSpPr>
          <p:spPr bwMode="auto">
            <a:xfrm>
              <a:off x="2736" y="201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2880" y="1968"/>
              <a:ext cx="21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MEO</a:t>
              </a:r>
              <a:r>
                <a:rPr lang="en-US"/>
                <a:t>      5,000 – 15,000 km</a:t>
              </a:r>
              <a:endParaRPr lang="en-US" sz="1200" b="1"/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2736" y="259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98" name="Group 30"/>
            <p:cNvGrpSpPr>
              <a:grpSpLocks/>
            </p:cNvGrpSpPr>
            <p:nvPr/>
          </p:nvGrpSpPr>
          <p:grpSpPr bwMode="auto">
            <a:xfrm>
              <a:off x="384" y="2736"/>
              <a:ext cx="4752" cy="1920"/>
              <a:chOff x="672" y="3408"/>
              <a:chExt cx="4752" cy="528"/>
            </a:xfrm>
          </p:grpSpPr>
          <p:sp>
            <p:nvSpPr>
              <p:cNvPr id="7196" name="Arc 28"/>
              <p:cNvSpPr>
                <a:spLocks/>
              </p:cNvSpPr>
              <p:nvPr/>
            </p:nvSpPr>
            <p:spPr bwMode="auto">
              <a:xfrm>
                <a:off x="3024" y="3408"/>
                <a:ext cx="2400" cy="52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7" name="Arc 29"/>
              <p:cNvSpPr>
                <a:spLocks/>
              </p:cNvSpPr>
              <p:nvPr/>
            </p:nvSpPr>
            <p:spPr bwMode="auto">
              <a:xfrm flipH="1">
                <a:off x="672" y="3408"/>
                <a:ext cx="2400" cy="52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00" name="Freeform 32"/>
            <p:cNvSpPr>
              <a:spLocks/>
            </p:cNvSpPr>
            <p:nvPr/>
          </p:nvSpPr>
          <p:spPr bwMode="auto">
            <a:xfrm flipH="1">
              <a:off x="4224" y="3024"/>
              <a:ext cx="48" cy="144"/>
            </a:xfrm>
            <a:custGeom>
              <a:avLst/>
              <a:gdLst>
                <a:gd name="T0" fmla="*/ 144 w 240"/>
                <a:gd name="T1" fmla="*/ 576 h 576"/>
                <a:gd name="T2" fmla="*/ 0 w 240"/>
                <a:gd name="T3" fmla="*/ 0 h 576"/>
                <a:gd name="T4" fmla="*/ 240 w 240"/>
                <a:gd name="T5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576">
                  <a:moveTo>
                    <a:pt x="144" y="576"/>
                  </a:moveTo>
                  <a:lnTo>
                    <a:pt x="0" y="0"/>
                  </a:lnTo>
                  <a:lnTo>
                    <a:pt x="240" y="57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auto">
            <a:xfrm>
              <a:off x="624" y="3552"/>
              <a:ext cx="96" cy="192"/>
            </a:xfrm>
            <a:custGeom>
              <a:avLst/>
              <a:gdLst>
                <a:gd name="T0" fmla="*/ 144 w 240"/>
                <a:gd name="T1" fmla="*/ 576 h 576"/>
                <a:gd name="T2" fmla="*/ 0 w 240"/>
                <a:gd name="T3" fmla="*/ 0 h 576"/>
                <a:gd name="T4" fmla="*/ 240 w 240"/>
                <a:gd name="T5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576">
                  <a:moveTo>
                    <a:pt x="144" y="576"/>
                  </a:moveTo>
                  <a:lnTo>
                    <a:pt x="0" y="0"/>
                  </a:lnTo>
                  <a:lnTo>
                    <a:pt x="240" y="57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Line 34"/>
            <p:cNvSpPr>
              <a:spLocks noChangeShapeType="1"/>
            </p:cNvSpPr>
            <p:nvPr/>
          </p:nvSpPr>
          <p:spPr bwMode="auto">
            <a:xfrm flipH="1" flipV="1">
              <a:off x="2736" y="2016"/>
              <a:ext cx="216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auto">
            <a:xfrm flipH="1">
              <a:off x="4800" y="3552"/>
              <a:ext cx="96" cy="192"/>
            </a:xfrm>
            <a:custGeom>
              <a:avLst/>
              <a:gdLst>
                <a:gd name="T0" fmla="*/ 144 w 240"/>
                <a:gd name="T1" fmla="*/ 576 h 576"/>
                <a:gd name="T2" fmla="*/ 0 w 240"/>
                <a:gd name="T3" fmla="*/ 0 h 576"/>
                <a:gd name="T4" fmla="*/ 240 w 240"/>
                <a:gd name="T5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576">
                  <a:moveTo>
                    <a:pt x="144" y="576"/>
                  </a:moveTo>
                  <a:lnTo>
                    <a:pt x="0" y="0"/>
                  </a:lnTo>
                  <a:lnTo>
                    <a:pt x="240" y="57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875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70A35-B64D-41DF-A3B2-B98F223550B7}" type="slidenum">
              <a:rPr lang="en-US"/>
              <a:pPr/>
              <a:t>4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5400" y="228600"/>
            <a:ext cx="7416800" cy="1117600"/>
          </a:xfrm>
        </p:spPr>
        <p:txBody>
          <a:bodyPr>
            <a:normAutofit fontScale="90000"/>
          </a:bodyPr>
          <a:lstStyle/>
          <a:p>
            <a:r>
              <a:rPr lang="en-US" b="1"/>
              <a:t>Radio Frequency Spectrum</a:t>
            </a:r>
            <a:br>
              <a:rPr lang="en-US" b="1"/>
            </a:br>
            <a:r>
              <a:rPr lang="en-US" sz="3600" b="1"/>
              <a:t>Commonly Used Bands</a:t>
            </a:r>
          </a:p>
        </p:txBody>
      </p:sp>
      <p:sp>
        <p:nvSpPr>
          <p:cNvPr id="60419" name="Line 3"/>
          <p:cNvSpPr>
            <a:spLocks noChangeShapeType="1"/>
          </p:cNvSpPr>
          <p:nvPr/>
        </p:nvSpPr>
        <p:spPr bwMode="auto">
          <a:xfrm>
            <a:off x="1752600" y="14478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0426" name="Object 10"/>
          <p:cNvGraphicFramePr>
            <a:graphicFrameLocks noChangeAspect="1"/>
          </p:cNvGraphicFramePr>
          <p:nvPr/>
        </p:nvGraphicFramePr>
        <p:xfrm>
          <a:off x="1897063" y="2124075"/>
          <a:ext cx="8272462" cy="371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3" imgW="6410644" imgH="3067339" progId="Excel.Sheet.8">
                  <p:embed/>
                </p:oleObj>
              </mc:Choice>
              <mc:Fallback>
                <p:oleObj name="Worksheet" r:id="rId3" imgW="6410644" imgH="306733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063" y="2124075"/>
                        <a:ext cx="8272462" cy="371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736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2B81-8D09-4203-81BA-019BF1071707}" type="slidenum">
              <a:rPr lang="en-US"/>
              <a:pPr/>
              <a:t>5</a:t>
            </a:fld>
            <a:endParaRPr lang="en-US"/>
          </a:p>
        </p:txBody>
      </p:sp>
      <p:sp>
        <p:nvSpPr>
          <p:cNvPr id="64516" name="Oval 4"/>
          <p:cNvSpPr>
            <a:spLocks noChangeArrowheads="1"/>
          </p:cNvSpPr>
          <p:nvPr/>
        </p:nvSpPr>
        <p:spPr bwMode="auto">
          <a:xfrm>
            <a:off x="2460626" y="3298826"/>
            <a:ext cx="7153275" cy="27082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69" name="Rectangle 57"/>
          <p:cNvSpPr>
            <a:spLocks noChangeArrowheads="1"/>
          </p:cNvSpPr>
          <p:nvPr/>
        </p:nvSpPr>
        <p:spPr bwMode="auto">
          <a:xfrm>
            <a:off x="4498976" y="1854201"/>
            <a:ext cx="2836863" cy="3643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646" name="Line 134"/>
          <p:cNvSpPr>
            <a:spLocks noChangeShapeType="1"/>
          </p:cNvSpPr>
          <p:nvPr/>
        </p:nvSpPr>
        <p:spPr bwMode="auto">
          <a:xfrm>
            <a:off x="5461001" y="4792663"/>
            <a:ext cx="415925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4592" name="Group 80"/>
          <p:cNvGrpSpPr>
            <a:grpSpLocks/>
          </p:cNvGrpSpPr>
          <p:nvPr/>
        </p:nvGrpSpPr>
        <p:grpSpPr bwMode="auto">
          <a:xfrm>
            <a:off x="4695825" y="2562225"/>
            <a:ext cx="2457450" cy="527050"/>
            <a:chOff x="3388" y="1313"/>
            <a:chExt cx="1628" cy="281"/>
          </a:xfrm>
        </p:grpSpPr>
        <p:grpSp>
          <p:nvGrpSpPr>
            <p:cNvPr id="64593" name="Group 81"/>
            <p:cNvGrpSpPr>
              <a:grpSpLocks/>
            </p:cNvGrpSpPr>
            <p:nvPr/>
          </p:nvGrpSpPr>
          <p:grpSpPr bwMode="auto">
            <a:xfrm>
              <a:off x="3388" y="1331"/>
              <a:ext cx="699" cy="170"/>
              <a:chOff x="1931" y="1112"/>
              <a:chExt cx="699" cy="170"/>
            </a:xfrm>
          </p:grpSpPr>
          <p:sp>
            <p:nvSpPr>
              <p:cNvPr id="64594" name="Rectangle 82" descr="Large grid"/>
              <p:cNvSpPr>
                <a:spLocks noChangeArrowheads="1"/>
              </p:cNvSpPr>
              <p:nvPr/>
            </p:nvSpPr>
            <p:spPr bwMode="auto">
              <a:xfrm>
                <a:off x="1931" y="1113"/>
                <a:ext cx="553" cy="168"/>
              </a:xfrm>
              <a:prstGeom prst="rect">
                <a:avLst/>
              </a:prstGeom>
              <a:pattFill prst="lgGrid">
                <a:fgClr>
                  <a:schemeClr val="tx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95" name="AutoShape 83" descr="Large grid"/>
              <p:cNvSpPr>
                <a:spLocks noChangeArrowheads="1"/>
              </p:cNvSpPr>
              <p:nvPr/>
            </p:nvSpPr>
            <p:spPr bwMode="auto">
              <a:xfrm rot="-5400000">
                <a:off x="2472" y="1123"/>
                <a:ext cx="170" cy="14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lgGrid">
                <a:fgClr>
                  <a:schemeClr val="tx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596" name="AutoShape 84"/>
            <p:cNvSpPr>
              <a:spLocks noChangeArrowheads="1"/>
            </p:cNvSpPr>
            <p:nvPr/>
          </p:nvSpPr>
          <p:spPr bwMode="auto">
            <a:xfrm rot="5400000">
              <a:off x="4164" y="1437"/>
              <a:ext cx="73" cy="241"/>
            </a:xfrm>
            <a:prstGeom prst="moon">
              <a:avLst>
                <a:gd name="adj" fmla="val 87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597" name="Group 85"/>
            <p:cNvGrpSpPr>
              <a:grpSpLocks/>
            </p:cNvGrpSpPr>
            <p:nvPr/>
          </p:nvGrpSpPr>
          <p:grpSpPr bwMode="auto">
            <a:xfrm flipH="1">
              <a:off x="4317" y="1327"/>
              <a:ext cx="699" cy="170"/>
              <a:chOff x="1931" y="1112"/>
              <a:chExt cx="699" cy="170"/>
            </a:xfrm>
          </p:grpSpPr>
          <p:sp>
            <p:nvSpPr>
              <p:cNvPr id="64598" name="Rectangle 86" descr="Large grid"/>
              <p:cNvSpPr>
                <a:spLocks noChangeArrowheads="1"/>
              </p:cNvSpPr>
              <p:nvPr/>
            </p:nvSpPr>
            <p:spPr bwMode="auto">
              <a:xfrm>
                <a:off x="1931" y="1113"/>
                <a:ext cx="553" cy="168"/>
              </a:xfrm>
              <a:prstGeom prst="rect">
                <a:avLst/>
              </a:prstGeom>
              <a:pattFill prst="lgGrid">
                <a:fgClr>
                  <a:schemeClr val="tx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99" name="AutoShape 87" descr="Large grid"/>
              <p:cNvSpPr>
                <a:spLocks noChangeArrowheads="1"/>
              </p:cNvSpPr>
              <p:nvPr/>
            </p:nvSpPr>
            <p:spPr bwMode="auto">
              <a:xfrm rot="-5400000">
                <a:off x="2472" y="1123"/>
                <a:ext cx="170" cy="14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lgGrid">
                <a:fgClr>
                  <a:schemeClr val="tx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600" name="Rectangle 88"/>
            <p:cNvSpPr>
              <a:spLocks noChangeArrowheads="1"/>
            </p:cNvSpPr>
            <p:nvPr/>
          </p:nvSpPr>
          <p:spPr bwMode="auto">
            <a:xfrm>
              <a:off x="4076" y="1313"/>
              <a:ext cx="256" cy="2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619" name="Text Box 107"/>
          <p:cNvSpPr txBox="1">
            <a:spLocks noChangeArrowheads="1"/>
          </p:cNvSpPr>
          <p:nvPr/>
        </p:nvSpPr>
        <p:spPr bwMode="auto">
          <a:xfrm>
            <a:off x="4892675" y="1944688"/>
            <a:ext cx="2166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Space Segment</a:t>
            </a:r>
          </a:p>
        </p:txBody>
      </p:sp>
      <p:sp>
        <p:nvSpPr>
          <p:cNvPr id="64620" name="Text Box 108"/>
          <p:cNvSpPr txBox="1">
            <a:spLocks noChangeArrowheads="1"/>
          </p:cNvSpPr>
          <p:nvPr/>
        </p:nvSpPr>
        <p:spPr bwMode="auto">
          <a:xfrm>
            <a:off x="6318250" y="2965450"/>
            <a:ext cx="882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Satellite</a:t>
            </a:r>
          </a:p>
        </p:txBody>
      </p:sp>
      <p:sp>
        <p:nvSpPr>
          <p:cNvPr id="64633" name="Text Box 121"/>
          <p:cNvSpPr txBox="1">
            <a:spLocks noChangeArrowheads="1"/>
          </p:cNvSpPr>
          <p:nvPr/>
        </p:nvSpPr>
        <p:spPr bwMode="auto">
          <a:xfrm>
            <a:off x="5102226" y="5026025"/>
            <a:ext cx="182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TT&amp;C Ground Station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0063" y="1082675"/>
            <a:ext cx="7772400" cy="762000"/>
          </a:xfrm>
        </p:spPr>
        <p:txBody>
          <a:bodyPr/>
          <a:lstStyle/>
          <a:p>
            <a:r>
              <a:rPr lang="en-US"/>
              <a:t>Satellite System Elements</a:t>
            </a:r>
          </a:p>
        </p:txBody>
      </p:sp>
      <p:grpSp>
        <p:nvGrpSpPr>
          <p:cNvPr id="64528" name="Group 16"/>
          <p:cNvGrpSpPr>
            <a:grpSpLocks/>
          </p:cNvGrpSpPr>
          <p:nvPr/>
        </p:nvGrpSpPr>
        <p:grpSpPr bwMode="auto">
          <a:xfrm>
            <a:off x="3084514" y="3998914"/>
            <a:ext cx="352425" cy="661987"/>
            <a:chOff x="1203" y="2987"/>
            <a:chExt cx="135" cy="301"/>
          </a:xfrm>
        </p:grpSpPr>
        <p:sp>
          <p:nvSpPr>
            <p:cNvPr id="64517" name="AutoShape 5"/>
            <p:cNvSpPr>
              <a:spLocks noChangeArrowheads="1"/>
            </p:cNvSpPr>
            <p:nvPr/>
          </p:nvSpPr>
          <p:spPr bwMode="auto">
            <a:xfrm>
              <a:off x="1203" y="3121"/>
              <a:ext cx="109" cy="16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524" name="Group 12"/>
            <p:cNvGrpSpPr>
              <a:grpSpLocks/>
            </p:cNvGrpSpPr>
            <p:nvPr/>
          </p:nvGrpSpPr>
          <p:grpSpPr bwMode="auto">
            <a:xfrm>
              <a:off x="1243" y="2987"/>
              <a:ext cx="95" cy="188"/>
              <a:chOff x="1648" y="3236"/>
              <a:chExt cx="149" cy="344"/>
            </a:xfrm>
          </p:grpSpPr>
          <p:sp>
            <p:nvSpPr>
              <p:cNvPr id="64525" name="AutoShape 13"/>
              <p:cNvSpPr>
                <a:spLocks noChangeArrowheads="1"/>
              </p:cNvSpPr>
              <p:nvPr/>
            </p:nvSpPr>
            <p:spPr bwMode="auto">
              <a:xfrm rot="8553387">
                <a:off x="1737" y="3236"/>
                <a:ext cx="40" cy="295"/>
              </a:xfrm>
              <a:prstGeom prst="moon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6" name="AutoShape 14"/>
              <p:cNvSpPr>
                <a:spLocks noChangeArrowheads="1"/>
              </p:cNvSpPr>
              <p:nvPr/>
            </p:nvSpPr>
            <p:spPr bwMode="auto">
              <a:xfrm rot="14137570">
                <a:off x="1679" y="3331"/>
                <a:ext cx="132" cy="104"/>
              </a:xfrm>
              <a:custGeom>
                <a:avLst/>
                <a:gdLst>
                  <a:gd name="G0" fmla="+- 8345 0 0"/>
                  <a:gd name="G1" fmla="+- 21600 0 8345"/>
                  <a:gd name="G2" fmla="*/ 8345 1 2"/>
                  <a:gd name="G3" fmla="+- 21600 0 G2"/>
                  <a:gd name="G4" fmla="+/ 8345 21600 2"/>
                  <a:gd name="G5" fmla="+/ G1 0 2"/>
                  <a:gd name="G6" fmla="*/ 21600 21600 8345"/>
                  <a:gd name="G7" fmla="*/ G6 1 2"/>
                  <a:gd name="G8" fmla="+- 21600 0 G7"/>
                  <a:gd name="G9" fmla="*/ 21600 1 2"/>
                  <a:gd name="G10" fmla="+- 8345 0 G9"/>
                  <a:gd name="G11" fmla="?: G10 G8 0"/>
                  <a:gd name="G12" fmla="?: G10 G7 21600"/>
                  <a:gd name="T0" fmla="*/ 17427 w 21600"/>
                  <a:gd name="T1" fmla="*/ 10800 h 21600"/>
                  <a:gd name="T2" fmla="*/ 10800 w 21600"/>
                  <a:gd name="T3" fmla="*/ 21600 h 21600"/>
                  <a:gd name="T4" fmla="*/ 4173 w 21600"/>
                  <a:gd name="T5" fmla="*/ 10800 h 21600"/>
                  <a:gd name="T6" fmla="*/ 10800 w 21600"/>
                  <a:gd name="T7" fmla="*/ 0 h 21600"/>
                  <a:gd name="T8" fmla="*/ 5973 w 21600"/>
                  <a:gd name="T9" fmla="*/ 5973 h 21600"/>
                  <a:gd name="T10" fmla="*/ 15627 w 21600"/>
                  <a:gd name="T11" fmla="*/ 1562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345" y="21600"/>
                    </a:lnTo>
                    <a:lnTo>
                      <a:pt x="1325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7" name="AutoShape 15"/>
              <p:cNvSpPr>
                <a:spLocks noChangeArrowheads="1"/>
              </p:cNvSpPr>
              <p:nvPr/>
            </p:nvSpPr>
            <p:spPr bwMode="auto">
              <a:xfrm rot="-2219377">
                <a:off x="1648" y="3277"/>
                <a:ext cx="99" cy="303"/>
              </a:xfrm>
              <a:prstGeom prst="moon">
                <a:avLst>
                  <a:gd name="adj" fmla="val 875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4541" name="Group 29"/>
          <p:cNvGrpSpPr>
            <a:grpSpLocks/>
          </p:cNvGrpSpPr>
          <p:nvPr/>
        </p:nvGrpSpPr>
        <p:grpSpPr bwMode="auto">
          <a:xfrm>
            <a:off x="3502026" y="4476751"/>
            <a:ext cx="341313" cy="696913"/>
            <a:chOff x="1203" y="2987"/>
            <a:chExt cx="135" cy="301"/>
          </a:xfrm>
        </p:grpSpPr>
        <p:sp>
          <p:nvSpPr>
            <p:cNvPr id="64542" name="AutoShape 30"/>
            <p:cNvSpPr>
              <a:spLocks noChangeArrowheads="1"/>
            </p:cNvSpPr>
            <p:nvPr/>
          </p:nvSpPr>
          <p:spPr bwMode="auto">
            <a:xfrm>
              <a:off x="1203" y="3121"/>
              <a:ext cx="109" cy="16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543" name="Group 31"/>
            <p:cNvGrpSpPr>
              <a:grpSpLocks/>
            </p:cNvGrpSpPr>
            <p:nvPr/>
          </p:nvGrpSpPr>
          <p:grpSpPr bwMode="auto">
            <a:xfrm>
              <a:off x="1243" y="2987"/>
              <a:ext cx="95" cy="188"/>
              <a:chOff x="1648" y="3236"/>
              <a:chExt cx="149" cy="344"/>
            </a:xfrm>
          </p:grpSpPr>
          <p:sp>
            <p:nvSpPr>
              <p:cNvPr id="64544" name="AutoShape 32"/>
              <p:cNvSpPr>
                <a:spLocks noChangeArrowheads="1"/>
              </p:cNvSpPr>
              <p:nvPr/>
            </p:nvSpPr>
            <p:spPr bwMode="auto">
              <a:xfrm rot="8553387">
                <a:off x="1737" y="3236"/>
                <a:ext cx="40" cy="295"/>
              </a:xfrm>
              <a:prstGeom prst="moon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5" name="AutoShape 33"/>
              <p:cNvSpPr>
                <a:spLocks noChangeArrowheads="1"/>
              </p:cNvSpPr>
              <p:nvPr/>
            </p:nvSpPr>
            <p:spPr bwMode="auto">
              <a:xfrm rot="14137570">
                <a:off x="1679" y="3331"/>
                <a:ext cx="132" cy="104"/>
              </a:xfrm>
              <a:custGeom>
                <a:avLst/>
                <a:gdLst>
                  <a:gd name="G0" fmla="+- 8345 0 0"/>
                  <a:gd name="G1" fmla="+- 21600 0 8345"/>
                  <a:gd name="G2" fmla="*/ 8345 1 2"/>
                  <a:gd name="G3" fmla="+- 21600 0 G2"/>
                  <a:gd name="G4" fmla="+/ 8345 21600 2"/>
                  <a:gd name="G5" fmla="+/ G1 0 2"/>
                  <a:gd name="G6" fmla="*/ 21600 21600 8345"/>
                  <a:gd name="G7" fmla="*/ G6 1 2"/>
                  <a:gd name="G8" fmla="+- 21600 0 G7"/>
                  <a:gd name="G9" fmla="*/ 21600 1 2"/>
                  <a:gd name="G10" fmla="+- 8345 0 G9"/>
                  <a:gd name="G11" fmla="?: G10 G8 0"/>
                  <a:gd name="G12" fmla="?: G10 G7 21600"/>
                  <a:gd name="T0" fmla="*/ 17427 w 21600"/>
                  <a:gd name="T1" fmla="*/ 10800 h 21600"/>
                  <a:gd name="T2" fmla="*/ 10800 w 21600"/>
                  <a:gd name="T3" fmla="*/ 21600 h 21600"/>
                  <a:gd name="T4" fmla="*/ 4173 w 21600"/>
                  <a:gd name="T5" fmla="*/ 10800 h 21600"/>
                  <a:gd name="T6" fmla="*/ 10800 w 21600"/>
                  <a:gd name="T7" fmla="*/ 0 h 21600"/>
                  <a:gd name="T8" fmla="*/ 5973 w 21600"/>
                  <a:gd name="T9" fmla="*/ 5973 h 21600"/>
                  <a:gd name="T10" fmla="*/ 15627 w 21600"/>
                  <a:gd name="T11" fmla="*/ 1562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345" y="21600"/>
                    </a:lnTo>
                    <a:lnTo>
                      <a:pt x="1325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6" name="AutoShape 34"/>
              <p:cNvSpPr>
                <a:spLocks noChangeArrowheads="1"/>
              </p:cNvSpPr>
              <p:nvPr/>
            </p:nvSpPr>
            <p:spPr bwMode="auto">
              <a:xfrm rot="-2219377">
                <a:off x="1648" y="3277"/>
                <a:ext cx="99" cy="303"/>
              </a:xfrm>
              <a:prstGeom prst="moon">
                <a:avLst>
                  <a:gd name="adj" fmla="val 875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4601" name="Group 89"/>
          <p:cNvGrpSpPr>
            <a:grpSpLocks/>
          </p:cNvGrpSpPr>
          <p:nvPr/>
        </p:nvGrpSpPr>
        <p:grpSpPr bwMode="auto">
          <a:xfrm flipH="1">
            <a:off x="7648576" y="4975226"/>
            <a:ext cx="341313" cy="696913"/>
            <a:chOff x="1203" y="2987"/>
            <a:chExt cx="135" cy="301"/>
          </a:xfrm>
        </p:grpSpPr>
        <p:sp>
          <p:nvSpPr>
            <p:cNvPr id="64602" name="AutoShape 90"/>
            <p:cNvSpPr>
              <a:spLocks noChangeArrowheads="1"/>
            </p:cNvSpPr>
            <p:nvPr/>
          </p:nvSpPr>
          <p:spPr bwMode="auto">
            <a:xfrm>
              <a:off x="1203" y="3121"/>
              <a:ext cx="109" cy="16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603" name="Group 91"/>
            <p:cNvGrpSpPr>
              <a:grpSpLocks/>
            </p:cNvGrpSpPr>
            <p:nvPr/>
          </p:nvGrpSpPr>
          <p:grpSpPr bwMode="auto">
            <a:xfrm>
              <a:off x="1243" y="2987"/>
              <a:ext cx="95" cy="188"/>
              <a:chOff x="1648" y="3236"/>
              <a:chExt cx="149" cy="344"/>
            </a:xfrm>
          </p:grpSpPr>
          <p:sp>
            <p:nvSpPr>
              <p:cNvPr id="64604" name="AutoShape 92"/>
              <p:cNvSpPr>
                <a:spLocks noChangeArrowheads="1"/>
              </p:cNvSpPr>
              <p:nvPr/>
            </p:nvSpPr>
            <p:spPr bwMode="auto">
              <a:xfrm rot="8553387">
                <a:off x="1737" y="3236"/>
                <a:ext cx="40" cy="295"/>
              </a:xfrm>
              <a:prstGeom prst="moon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05" name="AutoShape 93"/>
              <p:cNvSpPr>
                <a:spLocks noChangeArrowheads="1"/>
              </p:cNvSpPr>
              <p:nvPr/>
            </p:nvSpPr>
            <p:spPr bwMode="auto">
              <a:xfrm rot="14137570">
                <a:off x="1679" y="3331"/>
                <a:ext cx="132" cy="104"/>
              </a:xfrm>
              <a:custGeom>
                <a:avLst/>
                <a:gdLst>
                  <a:gd name="G0" fmla="+- 8345 0 0"/>
                  <a:gd name="G1" fmla="+- 21600 0 8345"/>
                  <a:gd name="G2" fmla="*/ 8345 1 2"/>
                  <a:gd name="G3" fmla="+- 21600 0 G2"/>
                  <a:gd name="G4" fmla="+/ 8345 21600 2"/>
                  <a:gd name="G5" fmla="+/ G1 0 2"/>
                  <a:gd name="G6" fmla="*/ 21600 21600 8345"/>
                  <a:gd name="G7" fmla="*/ G6 1 2"/>
                  <a:gd name="G8" fmla="+- 21600 0 G7"/>
                  <a:gd name="G9" fmla="*/ 21600 1 2"/>
                  <a:gd name="G10" fmla="+- 8345 0 G9"/>
                  <a:gd name="G11" fmla="?: G10 G8 0"/>
                  <a:gd name="G12" fmla="?: G10 G7 21600"/>
                  <a:gd name="T0" fmla="*/ 17427 w 21600"/>
                  <a:gd name="T1" fmla="*/ 10800 h 21600"/>
                  <a:gd name="T2" fmla="*/ 10800 w 21600"/>
                  <a:gd name="T3" fmla="*/ 21600 h 21600"/>
                  <a:gd name="T4" fmla="*/ 4173 w 21600"/>
                  <a:gd name="T5" fmla="*/ 10800 h 21600"/>
                  <a:gd name="T6" fmla="*/ 10800 w 21600"/>
                  <a:gd name="T7" fmla="*/ 0 h 21600"/>
                  <a:gd name="T8" fmla="*/ 5973 w 21600"/>
                  <a:gd name="T9" fmla="*/ 5973 h 21600"/>
                  <a:gd name="T10" fmla="*/ 15627 w 21600"/>
                  <a:gd name="T11" fmla="*/ 1562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345" y="21600"/>
                    </a:lnTo>
                    <a:lnTo>
                      <a:pt x="1325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06" name="AutoShape 94"/>
              <p:cNvSpPr>
                <a:spLocks noChangeArrowheads="1"/>
              </p:cNvSpPr>
              <p:nvPr/>
            </p:nvSpPr>
            <p:spPr bwMode="auto">
              <a:xfrm rot="-2219377">
                <a:off x="1648" y="3277"/>
                <a:ext cx="99" cy="303"/>
              </a:xfrm>
              <a:prstGeom prst="moon">
                <a:avLst>
                  <a:gd name="adj" fmla="val 875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4607" name="Group 95"/>
          <p:cNvGrpSpPr>
            <a:grpSpLocks/>
          </p:cNvGrpSpPr>
          <p:nvPr/>
        </p:nvGrpSpPr>
        <p:grpSpPr bwMode="auto">
          <a:xfrm flipH="1">
            <a:off x="8229601" y="4652963"/>
            <a:ext cx="341313" cy="696912"/>
            <a:chOff x="1203" y="2987"/>
            <a:chExt cx="135" cy="301"/>
          </a:xfrm>
        </p:grpSpPr>
        <p:sp>
          <p:nvSpPr>
            <p:cNvPr id="64608" name="AutoShape 96"/>
            <p:cNvSpPr>
              <a:spLocks noChangeArrowheads="1"/>
            </p:cNvSpPr>
            <p:nvPr/>
          </p:nvSpPr>
          <p:spPr bwMode="auto">
            <a:xfrm>
              <a:off x="1203" y="3121"/>
              <a:ext cx="109" cy="16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609" name="Group 97"/>
            <p:cNvGrpSpPr>
              <a:grpSpLocks/>
            </p:cNvGrpSpPr>
            <p:nvPr/>
          </p:nvGrpSpPr>
          <p:grpSpPr bwMode="auto">
            <a:xfrm>
              <a:off x="1243" y="2987"/>
              <a:ext cx="95" cy="188"/>
              <a:chOff x="1648" y="3236"/>
              <a:chExt cx="149" cy="344"/>
            </a:xfrm>
          </p:grpSpPr>
          <p:sp>
            <p:nvSpPr>
              <p:cNvPr id="64610" name="AutoShape 98"/>
              <p:cNvSpPr>
                <a:spLocks noChangeArrowheads="1"/>
              </p:cNvSpPr>
              <p:nvPr/>
            </p:nvSpPr>
            <p:spPr bwMode="auto">
              <a:xfrm rot="8553387">
                <a:off x="1737" y="3236"/>
                <a:ext cx="40" cy="295"/>
              </a:xfrm>
              <a:prstGeom prst="moon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11" name="AutoShape 99"/>
              <p:cNvSpPr>
                <a:spLocks noChangeArrowheads="1"/>
              </p:cNvSpPr>
              <p:nvPr/>
            </p:nvSpPr>
            <p:spPr bwMode="auto">
              <a:xfrm rot="14137570">
                <a:off x="1679" y="3331"/>
                <a:ext cx="132" cy="104"/>
              </a:xfrm>
              <a:custGeom>
                <a:avLst/>
                <a:gdLst>
                  <a:gd name="G0" fmla="+- 8345 0 0"/>
                  <a:gd name="G1" fmla="+- 21600 0 8345"/>
                  <a:gd name="G2" fmla="*/ 8345 1 2"/>
                  <a:gd name="G3" fmla="+- 21600 0 G2"/>
                  <a:gd name="G4" fmla="+/ 8345 21600 2"/>
                  <a:gd name="G5" fmla="+/ G1 0 2"/>
                  <a:gd name="G6" fmla="*/ 21600 21600 8345"/>
                  <a:gd name="G7" fmla="*/ G6 1 2"/>
                  <a:gd name="G8" fmla="+- 21600 0 G7"/>
                  <a:gd name="G9" fmla="*/ 21600 1 2"/>
                  <a:gd name="G10" fmla="+- 8345 0 G9"/>
                  <a:gd name="G11" fmla="?: G10 G8 0"/>
                  <a:gd name="G12" fmla="?: G10 G7 21600"/>
                  <a:gd name="T0" fmla="*/ 17427 w 21600"/>
                  <a:gd name="T1" fmla="*/ 10800 h 21600"/>
                  <a:gd name="T2" fmla="*/ 10800 w 21600"/>
                  <a:gd name="T3" fmla="*/ 21600 h 21600"/>
                  <a:gd name="T4" fmla="*/ 4173 w 21600"/>
                  <a:gd name="T5" fmla="*/ 10800 h 21600"/>
                  <a:gd name="T6" fmla="*/ 10800 w 21600"/>
                  <a:gd name="T7" fmla="*/ 0 h 21600"/>
                  <a:gd name="T8" fmla="*/ 5973 w 21600"/>
                  <a:gd name="T9" fmla="*/ 5973 h 21600"/>
                  <a:gd name="T10" fmla="*/ 15627 w 21600"/>
                  <a:gd name="T11" fmla="*/ 1562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345" y="21600"/>
                    </a:lnTo>
                    <a:lnTo>
                      <a:pt x="1325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12" name="AutoShape 100"/>
              <p:cNvSpPr>
                <a:spLocks noChangeArrowheads="1"/>
              </p:cNvSpPr>
              <p:nvPr/>
            </p:nvSpPr>
            <p:spPr bwMode="auto">
              <a:xfrm rot="-2219377">
                <a:off x="1648" y="3277"/>
                <a:ext cx="99" cy="303"/>
              </a:xfrm>
              <a:prstGeom prst="moon">
                <a:avLst>
                  <a:gd name="adj" fmla="val 875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4613" name="Group 101"/>
          <p:cNvGrpSpPr>
            <a:grpSpLocks/>
          </p:cNvGrpSpPr>
          <p:nvPr/>
        </p:nvGrpSpPr>
        <p:grpSpPr bwMode="auto">
          <a:xfrm flipH="1">
            <a:off x="8772526" y="4352926"/>
            <a:ext cx="341313" cy="696913"/>
            <a:chOff x="1203" y="2987"/>
            <a:chExt cx="135" cy="301"/>
          </a:xfrm>
        </p:grpSpPr>
        <p:sp>
          <p:nvSpPr>
            <p:cNvPr id="64614" name="AutoShape 102"/>
            <p:cNvSpPr>
              <a:spLocks noChangeArrowheads="1"/>
            </p:cNvSpPr>
            <p:nvPr/>
          </p:nvSpPr>
          <p:spPr bwMode="auto">
            <a:xfrm>
              <a:off x="1203" y="3121"/>
              <a:ext cx="109" cy="16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615" name="Group 103"/>
            <p:cNvGrpSpPr>
              <a:grpSpLocks/>
            </p:cNvGrpSpPr>
            <p:nvPr/>
          </p:nvGrpSpPr>
          <p:grpSpPr bwMode="auto">
            <a:xfrm>
              <a:off x="1243" y="2987"/>
              <a:ext cx="95" cy="188"/>
              <a:chOff x="1648" y="3236"/>
              <a:chExt cx="149" cy="344"/>
            </a:xfrm>
          </p:grpSpPr>
          <p:sp>
            <p:nvSpPr>
              <p:cNvPr id="64616" name="AutoShape 104"/>
              <p:cNvSpPr>
                <a:spLocks noChangeArrowheads="1"/>
              </p:cNvSpPr>
              <p:nvPr/>
            </p:nvSpPr>
            <p:spPr bwMode="auto">
              <a:xfrm rot="8553387">
                <a:off x="1737" y="3236"/>
                <a:ext cx="40" cy="295"/>
              </a:xfrm>
              <a:prstGeom prst="moon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17" name="AutoShape 105"/>
              <p:cNvSpPr>
                <a:spLocks noChangeArrowheads="1"/>
              </p:cNvSpPr>
              <p:nvPr/>
            </p:nvSpPr>
            <p:spPr bwMode="auto">
              <a:xfrm rot="14137570">
                <a:off x="1679" y="3331"/>
                <a:ext cx="132" cy="104"/>
              </a:xfrm>
              <a:custGeom>
                <a:avLst/>
                <a:gdLst>
                  <a:gd name="G0" fmla="+- 8345 0 0"/>
                  <a:gd name="G1" fmla="+- 21600 0 8345"/>
                  <a:gd name="G2" fmla="*/ 8345 1 2"/>
                  <a:gd name="G3" fmla="+- 21600 0 G2"/>
                  <a:gd name="G4" fmla="+/ 8345 21600 2"/>
                  <a:gd name="G5" fmla="+/ G1 0 2"/>
                  <a:gd name="G6" fmla="*/ 21600 21600 8345"/>
                  <a:gd name="G7" fmla="*/ G6 1 2"/>
                  <a:gd name="G8" fmla="+- 21600 0 G7"/>
                  <a:gd name="G9" fmla="*/ 21600 1 2"/>
                  <a:gd name="G10" fmla="+- 8345 0 G9"/>
                  <a:gd name="G11" fmla="?: G10 G8 0"/>
                  <a:gd name="G12" fmla="?: G10 G7 21600"/>
                  <a:gd name="T0" fmla="*/ 17427 w 21600"/>
                  <a:gd name="T1" fmla="*/ 10800 h 21600"/>
                  <a:gd name="T2" fmla="*/ 10800 w 21600"/>
                  <a:gd name="T3" fmla="*/ 21600 h 21600"/>
                  <a:gd name="T4" fmla="*/ 4173 w 21600"/>
                  <a:gd name="T5" fmla="*/ 10800 h 21600"/>
                  <a:gd name="T6" fmla="*/ 10800 w 21600"/>
                  <a:gd name="T7" fmla="*/ 0 h 21600"/>
                  <a:gd name="T8" fmla="*/ 5973 w 21600"/>
                  <a:gd name="T9" fmla="*/ 5973 h 21600"/>
                  <a:gd name="T10" fmla="*/ 15627 w 21600"/>
                  <a:gd name="T11" fmla="*/ 1562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345" y="21600"/>
                    </a:lnTo>
                    <a:lnTo>
                      <a:pt x="1325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18" name="AutoShape 106"/>
              <p:cNvSpPr>
                <a:spLocks noChangeArrowheads="1"/>
              </p:cNvSpPr>
              <p:nvPr/>
            </p:nvSpPr>
            <p:spPr bwMode="auto">
              <a:xfrm rot="-2219377">
                <a:off x="1648" y="3277"/>
                <a:ext cx="99" cy="303"/>
              </a:xfrm>
              <a:prstGeom prst="moon">
                <a:avLst>
                  <a:gd name="adj" fmla="val 875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4621" name="Line 109"/>
          <p:cNvSpPr>
            <a:spLocks noChangeShapeType="1"/>
          </p:cNvSpPr>
          <p:nvPr/>
        </p:nvSpPr>
        <p:spPr bwMode="auto">
          <a:xfrm flipV="1">
            <a:off x="3560764" y="3355975"/>
            <a:ext cx="1133475" cy="774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22" name="Line 110"/>
          <p:cNvSpPr>
            <a:spLocks noChangeShapeType="1"/>
          </p:cNvSpPr>
          <p:nvPr/>
        </p:nvSpPr>
        <p:spPr bwMode="auto">
          <a:xfrm flipV="1">
            <a:off x="3609976" y="3438525"/>
            <a:ext cx="1133475" cy="774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23" name="Line 111"/>
          <p:cNvSpPr>
            <a:spLocks noChangeShapeType="1"/>
          </p:cNvSpPr>
          <p:nvPr/>
        </p:nvSpPr>
        <p:spPr bwMode="auto">
          <a:xfrm flipV="1">
            <a:off x="3863976" y="3552825"/>
            <a:ext cx="1190625" cy="89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24" name="Line 112"/>
          <p:cNvSpPr>
            <a:spLocks noChangeShapeType="1"/>
          </p:cNvSpPr>
          <p:nvPr/>
        </p:nvSpPr>
        <p:spPr bwMode="auto">
          <a:xfrm flipV="1">
            <a:off x="3948113" y="3660776"/>
            <a:ext cx="1143000" cy="866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27" name="Line 115"/>
          <p:cNvSpPr>
            <a:spLocks noChangeShapeType="1"/>
          </p:cNvSpPr>
          <p:nvPr/>
        </p:nvSpPr>
        <p:spPr bwMode="auto">
          <a:xfrm flipH="1" flipV="1">
            <a:off x="6719889" y="3760789"/>
            <a:ext cx="903287" cy="1203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28" name="Line 116"/>
          <p:cNvSpPr>
            <a:spLocks noChangeShapeType="1"/>
          </p:cNvSpPr>
          <p:nvPr/>
        </p:nvSpPr>
        <p:spPr bwMode="auto">
          <a:xfrm flipH="1" flipV="1">
            <a:off x="7124701" y="3690939"/>
            <a:ext cx="962025" cy="960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29" name="Line 117"/>
          <p:cNvSpPr>
            <a:spLocks noChangeShapeType="1"/>
          </p:cNvSpPr>
          <p:nvPr/>
        </p:nvSpPr>
        <p:spPr bwMode="auto">
          <a:xfrm>
            <a:off x="7334251" y="3541714"/>
            <a:ext cx="1330325" cy="866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30" name="Line 118"/>
          <p:cNvSpPr>
            <a:spLocks noChangeShapeType="1"/>
          </p:cNvSpPr>
          <p:nvPr/>
        </p:nvSpPr>
        <p:spPr bwMode="auto">
          <a:xfrm flipH="1" flipV="1">
            <a:off x="7391401" y="3482975"/>
            <a:ext cx="1343025" cy="84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31" name="Line 119"/>
          <p:cNvSpPr>
            <a:spLocks noChangeShapeType="1"/>
          </p:cNvSpPr>
          <p:nvPr/>
        </p:nvSpPr>
        <p:spPr bwMode="auto">
          <a:xfrm flipH="1" flipV="1">
            <a:off x="7205664" y="3633789"/>
            <a:ext cx="9366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32" name="Line 120"/>
          <p:cNvSpPr>
            <a:spLocks noChangeShapeType="1"/>
          </p:cNvSpPr>
          <p:nvPr/>
        </p:nvSpPr>
        <p:spPr bwMode="auto">
          <a:xfrm>
            <a:off x="6813550" y="3725864"/>
            <a:ext cx="889000" cy="1169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35" name="Text Box 123"/>
          <p:cNvSpPr txBox="1">
            <a:spLocks noChangeArrowheads="1"/>
          </p:cNvSpPr>
          <p:nvPr/>
        </p:nvSpPr>
        <p:spPr bwMode="auto">
          <a:xfrm>
            <a:off x="4708526" y="5951538"/>
            <a:ext cx="2873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Ground Segment</a:t>
            </a:r>
          </a:p>
        </p:txBody>
      </p:sp>
      <p:sp>
        <p:nvSpPr>
          <p:cNvPr id="64637" name="Text Box 125"/>
          <p:cNvSpPr txBox="1">
            <a:spLocks noChangeArrowheads="1"/>
          </p:cNvSpPr>
          <p:nvPr/>
        </p:nvSpPr>
        <p:spPr bwMode="auto">
          <a:xfrm>
            <a:off x="2787650" y="4722813"/>
            <a:ext cx="787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Earth Stations</a:t>
            </a:r>
          </a:p>
        </p:txBody>
      </p:sp>
      <p:sp>
        <p:nvSpPr>
          <p:cNvPr id="64638" name="Text Box 126"/>
          <p:cNvSpPr txBox="1">
            <a:spLocks noChangeArrowheads="1"/>
          </p:cNvSpPr>
          <p:nvPr/>
        </p:nvSpPr>
        <p:spPr bwMode="auto">
          <a:xfrm>
            <a:off x="8448676" y="3000375"/>
            <a:ext cx="154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Coverage Region</a:t>
            </a:r>
          </a:p>
        </p:txBody>
      </p:sp>
      <p:sp>
        <p:nvSpPr>
          <p:cNvPr id="64639" name="Line 127"/>
          <p:cNvSpPr>
            <a:spLocks noChangeShapeType="1"/>
          </p:cNvSpPr>
          <p:nvPr/>
        </p:nvSpPr>
        <p:spPr bwMode="auto">
          <a:xfrm flipH="1">
            <a:off x="8550276" y="3379789"/>
            <a:ext cx="658813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40" name="Line 128"/>
          <p:cNvSpPr>
            <a:spLocks noChangeShapeType="1"/>
          </p:cNvSpPr>
          <p:nvPr/>
        </p:nvSpPr>
        <p:spPr bwMode="auto">
          <a:xfrm flipV="1">
            <a:off x="5829300" y="3230563"/>
            <a:ext cx="0" cy="71755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41" name="Line 129"/>
          <p:cNvSpPr>
            <a:spLocks noChangeShapeType="1"/>
          </p:cNvSpPr>
          <p:nvPr/>
        </p:nvSpPr>
        <p:spPr bwMode="auto">
          <a:xfrm flipV="1">
            <a:off x="6027738" y="3232150"/>
            <a:ext cx="0" cy="71755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43" name="Text Box 131"/>
          <p:cNvSpPr txBox="1">
            <a:spLocks noChangeArrowheads="1"/>
          </p:cNvSpPr>
          <p:nvPr/>
        </p:nvSpPr>
        <p:spPr bwMode="auto">
          <a:xfrm>
            <a:off x="4941889" y="4668839"/>
            <a:ext cx="534987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SCC</a:t>
            </a:r>
          </a:p>
        </p:txBody>
      </p:sp>
      <p:grpSp>
        <p:nvGrpSpPr>
          <p:cNvPr id="64568" name="Group 56"/>
          <p:cNvGrpSpPr>
            <a:grpSpLocks/>
          </p:cNvGrpSpPr>
          <p:nvPr/>
        </p:nvGrpSpPr>
        <p:grpSpPr bwMode="auto">
          <a:xfrm>
            <a:off x="5553076" y="4089400"/>
            <a:ext cx="747713" cy="952500"/>
            <a:chOff x="2611" y="3093"/>
            <a:chExt cx="303" cy="352"/>
          </a:xfrm>
        </p:grpSpPr>
        <p:sp>
          <p:nvSpPr>
            <p:cNvPr id="64554" name="AutoShape 42"/>
            <p:cNvSpPr>
              <a:spLocks noChangeArrowheads="1"/>
            </p:cNvSpPr>
            <p:nvPr/>
          </p:nvSpPr>
          <p:spPr bwMode="auto">
            <a:xfrm flipH="1">
              <a:off x="2676" y="3225"/>
              <a:ext cx="179" cy="22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564" name="Group 52"/>
            <p:cNvGrpSpPr>
              <a:grpSpLocks/>
            </p:cNvGrpSpPr>
            <p:nvPr/>
          </p:nvGrpSpPr>
          <p:grpSpPr bwMode="auto">
            <a:xfrm>
              <a:off x="2611" y="3093"/>
              <a:ext cx="303" cy="166"/>
              <a:chOff x="1283" y="3791"/>
              <a:chExt cx="303" cy="166"/>
            </a:xfrm>
          </p:grpSpPr>
          <p:sp>
            <p:nvSpPr>
              <p:cNvPr id="64565" name="AutoShape 53"/>
              <p:cNvSpPr>
                <a:spLocks noChangeArrowheads="1"/>
              </p:cNvSpPr>
              <p:nvPr/>
            </p:nvSpPr>
            <p:spPr bwMode="auto">
              <a:xfrm rot="5341367">
                <a:off x="1413" y="3686"/>
                <a:ext cx="40" cy="295"/>
              </a:xfrm>
              <a:prstGeom prst="moon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66" name="AutoShape 54"/>
              <p:cNvSpPr>
                <a:spLocks noChangeArrowheads="1"/>
              </p:cNvSpPr>
              <p:nvPr/>
            </p:nvSpPr>
            <p:spPr bwMode="auto">
              <a:xfrm rot="10925550">
                <a:off x="1359" y="3791"/>
                <a:ext cx="132" cy="104"/>
              </a:xfrm>
              <a:custGeom>
                <a:avLst/>
                <a:gdLst>
                  <a:gd name="G0" fmla="+- 8345 0 0"/>
                  <a:gd name="G1" fmla="+- 21600 0 8345"/>
                  <a:gd name="G2" fmla="*/ 8345 1 2"/>
                  <a:gd name="G3" fmla="+- 21600 0 G2"/>
                  <a:gd name="G4" fmla="+/ 8345 21600 2"/>
                  <a:gd name="G5" fmla="+/ G1 0 2"/>
                  <a:gd name="G6" fmla="*/ 21600 21600 8345"/>
                  <a:gd name="G7" fmla="*/ G6 1 2"/>
                  <a:gd name="G8" fmla="+- 21600 0 G7"/>
                  <a:gd name="G9" fmla="*/ 21600 1 2"/>
                  <a:gd name="G10" fmla="+- 8345 0 G9"/>
                  <a:gd name="G11" fmla="?: G10 G8 0"/>
                  <a:gd name="G12" fmla="?: G10 G7 21600"/>
                  <a:gd name="T0" fmla="*/ 17427 w 21600"/>
                  <a:gd name="T1" fmla="*/ 10800 h 21600"/>
                  <a:gd name="T2" fmla="*/ 10800 w 21600"/>
                  <a:gd name="T3" fmla="*/ 21600 h 21600"/>
                  <a:gd name="T4" fmla="*/ 4173 w 21600"/>
                  <a:gd name="T5" fmla="*/ 10800 h 21600"/>
                  <a:gd name="T6" fmla="*/ 10800 w 21600"/>
                  <a:gd name="T7" fmla="*/ 0 h 21600"/>
                  <a:gd name="T8" fmla="*/ 5973 w 21600"/>
                  <a:gd name="T9" fmla="*/ 5973 h 21600"/>
                  <a:gd name="T10" fmla="*/ 15627 w 21600"/>
                  <a:gd name="T11" fmla="*/ 1562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345" y="21600"/>
                    </a:lnTo>
                    <a:lnTo>
                      <a:pt x="1325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67" name="AutoShape 55"/>
              <p:cNvSpPr>
                <a:spLocks noChangeArrowheads="1"/>
              </p:cNvSpPr>
              <p:nvPr/>
            </p:nvSpPr>
            <p:spPr bwMode="auto">
              <a:xfrm rot="-5431397">
                <a:off x="1385" y="3756"/>
                <a:ext cx="99" cy="303"/>
              </a:xfrm>
              <a:prstGeom prst="moon">
                <a:avLst>
                  <a:gd name="adj" fmla="val 875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4647" name="Line 135"/>
          <p:cNvSpPr>
            <a:spLocks noChangeShapeType="1"/>
          </p:cNvSpPr>
          <p:nvPr/>
        </p:nvSpPr>
        <p:spPr bwMode="auto">
          <a:xfrm>
            <a:off x="1739900" y="11430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83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1072-AC8C-49FD-BB56-F8BD7AF311A2}" type="slidenum">
              <a:rPr lang="en-US"/>
              <a:pPr/>
              <a:t>6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Satellite Subsystems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Communications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Antennas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Transponders</a:t>
            </a:r>
          </a:p>
          <a:p>
            <a:pPr>
              <a:lnSpc>
                <a:spcPct val="90000"/>
              </a:lnSpc>
            </a:pPr>
            <a:r>
              <a:rPr lang="en-US" dirty="0"/>
              <a:t>Common Subsystem (Bus Subsystem)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Telemetry/Command (TT&amp;C)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Satellite Control (antenna </a:t>
            </a:r>
            <a:r>
              <a:rPr lang="en-US" dirty="0" err="1"/>
              <a:t>pointing,attitude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Propulsion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Electrical Power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Structure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Thermal Control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21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0C14-73E9-44C0-801C-D0AE77CCA20F}" type="slidenum">
              <a:rPr lang="en-US"/>
              <a:pPr/>
              <a:t>7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0063" y="1006475"/>
            <a:ext cx="7772400" cy="762000"/>
          </a:xfrm>
        </p:spPr>
        <p:txBody>
          <a:bodyPr/>
          <a:lstStyle/>
          <a:p>
            <a:r>
              <a:rPr lang="en-US"/>
              <a:t>Ground Segment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1714500" y="11049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2147889" y="5983288"/>
            <a:ext cx="8078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Earth Station = Satellite Communication Station (air, ground or sea, fixed or mobile).</a:t>
            </a:r>
          </a:p>
        </p:txBody>
      </p:sp>
      <p:pic>
        <p:nvPicPr>
          <p:cNvPr id="73735" name="Picture 7" descr="D:\Users\Leila\docs\GMU\SatCom\Org_and Edit\Class01 -Introduction\Leila\Pictures\Aircraft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613" y="3346451"/>
            <a:ext cx="1568450" cy="58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6" name="Picture 8" descr="D:\Users\Leila\docs\GMU\SatCom\Org_and Edit\Class01 -Introduction\Leila\Pictures\Earth Station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38" y="3487738"/>
            <a:ext cx="1212850" cy="128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7" name="Picture 9" descr="D:\Users\Leila\docs\GMU\SatCom\Org_and Edit\Class01 -Introduction\Leila\Pictures\Home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4616450"/>
            <a:ext cx="1549400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8" name="Picture 10" descr="D:\Users\Leila\docs\GMU\SatCom\Org_and Edit\Class01 -Introduction\Leila\Pictures\Pedestrian2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9063" y="4237039"/>
            <a:ext cx="6905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9" name="Picture 11" descr="D:\Users\Leila\docs\GMU\SatCom\Org_and Edit\Class01 -Introduction\Leila\Pictures\Satellite.bm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988" y="2376488"/>
            <a:ext cx="2057400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40" name="Picture 12" descr="D:\Users\Leila\docs\GMU\SatCom\Org_and Edit\Class01 -Introduction\Leila\Pictures\Ship.bm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050" y="4776788"/>
            <a:ext cx="2052638" cy="7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41" name="Picture 13" descr="D:\Users\Leila\docs\GMU\SatCom\Org_and Edit\Class01 -Introduction\Leila\Pictures\Vehicle.bmp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1" y="4575176"/>
            <a:ext cx="1044575" cy="6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43" name="Line 15"/>
          <p:cNvSpPr>
            <a:spLocks noChangeShapeType="1"/>
          </p:cNvSpPr>
          <p:nvPr/>
        </p:nvSpPr>
        <p:spPr bwMode="auto">
          <a:xfrm flipV="1">
            <a:off x="3514725" y="3243264"/>
            <a:ext cx="1517650" cy="554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 flipV="1">
            <a:off x="4581526" y="3325813"/>
            <a:ext cx="581025" cy="1098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 flipH="1" flipV="1">
            <a:off x="5997576" y="3314701"/>
            <a:ext cx="1560513" cy="1146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>
            <a:off x="6484938" y="3295651"/>
            <a:ext cx="2082800" cy="993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8" name="Line 20"/>
          <p:cNvSpPr>
            <a:spLocks noChangeShapeType="1"/>
          </p:cNvSpPr>
          <p:nvPr/>
        </p:nvSpPr>
        <p:spPr bwMode="auto">
          <a:xfrm>
            <a:off x="6923089" y="3178176"/>
            <a:ext cx="1576387" cy="511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9" name="Line 21"/>
          <p:cNvSpPr>
            <a:spLocks noChangeShapeType="1"/>
          </p:cNvSpPr>
          <p:nvPr/>
        </p:nvSpPr>
        <p:spPr bwMode="auto">
          <a:xfrm flipH="1" flipV="1">
            <a:off x="5624514" y="3340100"/>
            <a:ext cx="452437" cy="1352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0" name="Rectangle 22"/>
          <p:cNvSpPr>
            <a:spLocks noChangeArrowheads="1"/>
          </p:cNvSpPr>
          <p:nvPr/>
        </p:nvSpPr>
        <p:spPr bwMode="auto">
          <a:xfrm>
            <a:off x="1941514" y="3171826"/>
            <a:ext cx="3367087" cy="27654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2068513" y="5543550"/>
            <a:ext cx="2628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FSS – Fixed Satellite Service</a:t>
            </a:r>
          </a:p>
        </p:txBody>
      </p:sp>
      <p:sp>
        <p:nvSpPr>
          <p:cNvPr id="73752" name="Rectangle 24"/>
          <p:cNvSpPr>
            <a:spLocks noChangeArrowheads="1"/>
          </p:cNvSpPr>
          <p:nvPr/>
        </p:nvSpPr>
        <p:spPr bwMode="auto">
          <a:xfrm>
            <a:off x="5438776" y="3184526"/>
            <a:ext cx="4860925" cy="27654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6583364" y="5626100"/>
            <a:ext cx="2998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MSS – Mobile Satellite Service</a:t>
            </a:r>
          </a:p>
        </p:txBody>
      </p:sp>
      <p:sp>
        <p:nvSpPr>
          <p:cNvPr id="73755" name="Text Box 27"/>
          <p:cNvSpPr txBox="1">
            <a:spLocks noChangeArrowheads="1"/>
          </p:cNvSpPr>
          <p:nvPr/>
        </p:nvSpPr>
        <p:spPr bwMode="auto">
          <a:xfrm>
            <a:off x="1917700" y="1598613"/>
            <a:ext cx="8078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Collection of facilities, users and applications.</a:t>
            </a:r>
          </a:p>
        </p:txBody>
      </p:sp>
    </p:spTree>
    <p:extLst>
      <p:ext uri="{BB962C8B-B14F-4D97-AF65-F5344CB8AC3E}">
        <p14:creationId xmlns:p14="http://schemas.microsoft.com/office/powerpoint/2010/main" val="1878346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4733-53D4-4B14-87FA-CB42BC045D34}" type="slidenum">
              <a:rPr lang="en-US"/>
              <a:pPr/>
              <a:t>8</a:t>
            </a:fld>
            <a:endParaRPr lang="en-US"/>
          </a:p>
        </p:txBody>
      </p:sp>
      <p:sp>
        <p:nvSpPr>
          <p:cNvPr id="74769" name="Rectangle 17"/>
          <p:cNvSpPr>
            <a:spLocks noGrp="1" noChangeArrowheads="1"/>
          </p:cNvSpPr>
          <p:nvPr>
            <p:ph type="title"/>
          </p:nvPr>
        </p:nvSpPr>
        <p:spPr>
          <a:xfrm>
            <a:off x="1770063" y="1082675"/>
            <a:ext cx="7772400" cy="762000"/>
          </a:xfrm>
        </p:spPr>
        <p:txBody>
          <a:bodyPr/>
          <a:lstStyle/>
          <a:p>
            <a:r>
              <a:rPr lang="en-US"/>
              <a:t>Basic Principles</a:t>
            </a:r>
          </a:p>
        </p:txBody>
      </p:sp>
      <p:sp>
        <p:nvSpPr>
          <p:cNvPr id="74823" name="Line 71"/>
          <p:cNvSpPr>
            <a:spLocks noChangeShapeType="1"/>
          </p:cNvSpPr>
          <p:nvPr/>
        </p:nvSpPr>
        <p:spPr bwMode="auto">
          <a:xfrm>
            <a:off x="1701800" y="11684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858" name="Group 106"/>
          <p:cNvGrpSpPr>
            <a:grpSpLocks/>
          </p:cNvGrpSpPr>
          <p:nvPr/>
        </p:nvGrpSpPr>
        <p:grpSpPr bwMode="auto">
          <a:xfrm>
            <a:off x="2605088" y="1841501"/>
            <a:ext cx="7143750" cy="3629025"/>
            <a:chOff x="236" y="1401"/>
            <a:chExt cx="4500" cy="2286"/>
          </a:xfrm>
        </p:grpSpPr>
        <p:grpSp>
          <p:nvGrpSpPr>
            <p:cNvPr id="74758" name="Group 6"/>
            <p:cNvGrpSpPr>
              <a:grpSpLocks/>
            </p:cNvGrpSpPr>
            <p:nvPr/>
          </p:nvGrpSpPr>
          <p:grpSpPr bwMode="auto">
            <a:xfrm>
              <a:off x="1700" y="1635"/>
              <a:ext cx="665" cy="201"/>
              <a:chOff x="1931" y="1112"/>
              <a:chExt cx="699" cy="170"/>
            </a:xfrm>
          </p:grpSpPr>
          <p:sp>
            <p:nvSpPr>
              <p:cNvPr id="74759" name="Rectangle 7" descr="Large grid"/>
              <p:cNvSpPr>
                <a:spLocks noChangeArrowheads="1"/>
              </p:cNvSpPr>
              <p:nvPr/>
            </p:nvSpPr>
            <p:spPr bwMode="auto">
              <a:xfrm>
                <a:off x="1931" y="1113"/>
                <a:ext cx="553" cy="168"/>
              </a:xfrm>
              <a:prstGeom prst="rect">
                <a:avLst/>
              </a:prstGeom>
              <a:pattFill prst="lgGrid">
                <a:fgClr>
                  <a:schemeClr val="tx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60" name="AutoShape 8" descr="Large grid"/>
              <p:cNvSpPr>
                <a:spLocks noChangeArrowheads="1"/>
              </p:cNvSpPr>
              <p:nvPr/>
            </p:nvSpPr>
            <p:spPr bwMode="auto">
              <a:xfrm rot="-5400000">
                <a:off x="2472" y="1123"/>
                <a:ext cx="170" cy="14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lgGrid">
                <a:fgClr>
                  <a:schemeClr val="tx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4761" name="AutoShape 9"/>
            <p:cNvSpPr>
              <a:spLocks noChangeArrowheads="1"/>
            </p:cNvSpPr>
            <p:nvPr/>
          </p:nvSpPr>
          <p:spPr bwMode="auto">
            <a:xfrm rot="7814004">
              <a:off x="2298" y="1816"/>
              <a:ext cx="86" cy="229"/>
            </a:xfrm>
            <a:prstGeom prst="moon">
              <a:avLst>
                <a:gd name="adj" fmla="val 87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762" name="Group 10"/>
            <p:cNvGrpSpPr>
              <a:grpSpLocks/>
            </p:cNvGrpSpPr>
            <p:nvPr/>
          </p:nvGrpSpPr>
          <p:grpSpPr bwMode="auto">
            <a:xfrm flipH="1">
              <a:off x="2583" y="1631"/>
              <a:ext cx="665" cy="200"/>
              <a:chOff x="1931" y="1112"/>
              <a:chExt cx="699" cy="170"/>
            </a:xfrm>
          </p:grpSpPr>
          <p:sp>
            <p:nvSpPr>
              <p:cNvPr id="74763" name="Rectangle 11" descr="Large grid"/>
              <p:cNvSpPr>
                <a:spLocks noChangeArrowheads="1"/>
              </p:cNvSpPr>
              <p:nvPr/>
            </p:nvSpPr>
            <p:spPr bwMode="auto">
              <a:xfrm>
                <a:off x="1931" y="1113"/>
                <a:ext cx="553" cy="168"/>
              </a:xfrm>
              <a:prstGeom prst="rect">
                <a:avLst/>
              </a:prstGeom>
              <a:pattFill prst="lgGrid">
                <a:fgClr>
                  <a:schemeClr val="tx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64" name="AutoShape 12" descr="Large grid"/>
              <p:cNvSpPr>
                <a:spLocks noChangeArrowheads="1"/>
              </p:cNvSpPr>
              <p:nvPr/>
            </p:nvSpPr>
            <p:spPr bwMode="auto">
              <a:xfrm rot="-5400000">
                <a:off x="2472" y="1123"/>
                <a:ext cx="170" cy="147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lgGrid">
                <a:fgClr>
                  <a:schemeClr val="tx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4765" name="Rectangle 13"/>
            <p:cNvSpPr>
              <a:spLocks noChangeArrowheads="1"/>
            </p:cNvSpPr>
            <p:nvPr/>
          </p:nvSpPr>
          <p:spPr bwMode="auto">
            <a:xfrm>
              <a:off x="2354" y="1614"/>
              <a:ext cx="244" cy="2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7" name="Text Box 15"/>
            <p:cNvSpPr txBox="1">
              <a:spLocks noChangeArrowheads="1"/>
            </p:cNvSpPr>
            <p:nvPr/>
          </p:nvSpPr>
          <p:spPr bwMode="auto">
            <a:xfrm>
              <a:off x="2190" y="1401"/>
              <a:ext cx="5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Satellite</a:t>
              </a:r>
            </a:p>
          </p:txBody>
        </p:sp>
        <p:sp>
          <p:nvSpPr>
            <p:cNvPr id="74768" name="Text Box 16"/>
            <p:cNvSpPr txBox="1">
              <a:spLocks noChangeArrowheads="1"/>
            </p:cNvSpPr>
            <p:nvPr/>
          </p:nvSpPr>
          <p:spPr bwMode="auto">
            <a:xfrm>
              <a:off x="1474" y="2459"/>
              <a:ext cx="4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Uplink</a:t>
              </a:r>
            </a:p>
          </p:txBody>
        </p:sp>
        <p:grpSp>
          <p:nvGrpSpPr>
            <p:cNvPr id="74846" name="Group 94"/>
            <p:cNvGrpSpPr>
              <a:grpSpLocks/>
            </p:cNvGrpSpPr>
            <p:nvPr/>
          </p:nvGrpSpPr>
          <p:grpSpPr bwMode="auto">
            <a:xfrm>
              <a:off x="554" y="2543"/>
              <a:ext cx="353" cy="620"/>
              <a:chOff x="554" y="2542"/>
              <a:chExt cx="353" cy="620"/>
            </a:xfrm>
          </p:grpSpPr>
          <p:sp>
            <p:nvSpPr>
              <p:cNvPr id="74771" name="AutoShape 19"/>
              <p:cNvSpPr>
                <a:spLocks noChangeArrowheads="1"/>
              </p:cNvSpPr>
              <p:nvPr/>
            </p:nvSpPr>
            <p:spPr bwMode="auto">
              <a:xfrm>
                <a:off x="554" y="2826"/>
                <a:ext cx="285" cy="336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73" name="AutoShape 21"/>
              <p:cNvSpPr>
                <a:spLocks noChangeArrowheads="1"/>
              </p:cNvSpPr>
              <p:nvPr/>
            </p:nvSpPr>
            <p:spPr bwMode="auto">
              <a:xfrm rot="8553387">
                <a:off x="793" y="2542"/>
                <a:ext cx="67" cy="324"/>
              </a:xfrm>
              <a:prstGeom prst="moon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74" name="AutoShape 22"/>
              <p:cNvSpPr>
                <a:spLocks noChangeArrowheads="1"/>
              </p:cNvSpPr>
              <p:nvPr/>
            </p:nvSpPr>
            <p:spPr bwMode="auto">
              <a:xfrm rot="14137570">
                <a:off x="748" y="2631"/>
                <a:ext cx="145" cy="173"/>
              </a:xfrm>
              <a:custGeom>
                <a:avLst/>
                <a:gdLst>
                  <a:gd name="G0" fmla="+- 8345 0 0"/>
                  <a:gd name="G1" fmla="+- 21600 0 8345"/>
                  <a:gd name="G2" fmla="*/ 8345 1 2"/>
                  <a:gd name="G3" fmla="+- 21600 0 G2"/>
                  <a:gd name="G4" fmla="+/ 8345 21600 2"/>
                  <a:gd name="G5" fmla="+/ G1 0 2"/>
                  <a:gd name="G6" fmla="*/ 21600 21600 8345"/>
                  <a:gd name="G7" fmla="*/ G6 1 2"/>
                  <a:gd name="G8" fmla="+- 21600 0 G7"/>
                  <a:gd name="G9" fmla="*/ 21600 1 2"/>
                  <a:gd name="G10" fmla="+- 8345 0 G9"/>
                  <a:gd name="G11" fmla="?: G10 G8 0"/>
                  <a:gd name="G12" fmla="?: G10 G7 21600"/>
                  <a:gd name="T0" fmla="*/ 17427 w 21600"/>
                  <a:gd name="T1" fmla="*/ 10800 h 21600"/>
                  <a:gd name="T2" fmla="*/ 10800 w 21600"/>
                  <a:gd name="T3" fmla="*/ 21600 h 21600"/>
                  <a:gd name="T4" fmla="*/ 4173 w 21600"/>
                  <a:gd name="T5" fmla="*/ 10800 h 21600"/>
                  <a:gd name="T6" fmla="*/ 10800 w 21600"/>
                  <a:gd name="T7" fmla="*/ 0 h 21600"/>
                  <a:gd name="T8" fmla="*/ 5973 w 21600"/>
                  <a:gd name="T9" fmla="*/ 5973 h 21600"/>
                  <a:gd name="T10" fmla="*/ 15627 w 21600"/>
                  <a:gd name="T11" fmla="*/ 1562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345" y="21600"/>
                    </a:lnTo>
                    <a:lnTo>
                      <a:pt x="1325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75" name="AutoShape 23"/>
              <p:cNvSpPr>
                <a:spLocks noChangeArrowheads="1"/>
              </p:cNvSpPr>
              <p:nvPr/>
            </p:nvSpPr>
            <p:spPr bwMode="auto">
              <a:xfrm rot="-2219377">
                <a:off x="659" y="2601"/>
                <a:ext cx="165" cy="333"/>
              </a:xfrm>
              <a:prstGeom prst="moon">
                <a:avLst>
                  <a:gd name="adj" fmla="val 875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4811" name="Text Box 59"/>
            <p:cNvSpPr txBox="1">
              <a:spLocks noChangeArrowheads="1"/>
            </p:cNvSpPr>
            <p:nvPr/>
          </p:nvSpPr>
          <p:spPr bwMode="auto">
            <a:xfrm>
              <a:off x="236" y="2595"/>
              <a:ext cx="49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Earth Station</a:t>
              </a:r>
            </a:p>
          </p:txBody>
        </p:sp>
        <p:sp>
          <p:nvSpPr>
            <p:cNvPr id="74824" name="AutoShape 72"/>
            <p:cNvSpPr>
              <a:spLocks noChangeArrowheads="1"/>
            </p:cNvSpPr>
            <p:nvPr/>
          </p:nvSpPr>
          <p:spPr bwMode="auto">
            <a:xfrm rot="13785996" flipH="1">
              <a:off x="2570" y="1811"/>
              <a:ext cx="87" cy="229"/>
            </a:xfrm>
            <a:prstGeom prst="moon">
              <a:avLst>
                <a:gd name="adj" fmla="val 87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829" name="Group 77"/>
            <p:cNvGrpSpPr>
              <a:grpSpLocks/>
            </p:cNvGrpSpPr>
            <p:nvPr/>
          </p:nvGrpSpPr>
          <p:grpSpPr bwMode="auto">
            <a:xfrm>
              <a:off x="986" y="1986"/>
              <a:ext cx="1270" cy="654"/>
              <a:chOff x="1364" y="2248"/>
              <a:chExt cx="1306" cy="559"/>
            </a:xfrm>
          </p:grpSpPr>
          <p:sp>
            <p:nvSpPr>
              <p:cNvPr id="74825" name="Line 73"/>
              <p:cNvSpPr>
                <a:spLocks noChangeShapeType="1"/>
              </p:cNvSpPr>
              <p:nvPr/>
            </p:nvSpPr>
            <p:spPr bwMode="auto">
              <a:xfrm flipV="1">
                <a:off x="1364" y="2436"/>
                <a:ext cx="743" cy="3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27" name="Line 75"/>
              <p:cNvSpPr>
                <a:spLocks noChangeShapeType="1"/>
              </p:cNvSpPr>
              <p:nvPr/>
            </p:nvSpPr>
            <p:spPr bwMode="auto">
              <a:xfrm flipV="1">
                <a:off x="1927" y="2248"/>
                <a:ext cx="743" cy="3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28" name="Line 76"/>
              <p:cNvSpPr>
                <a:spLocks noChangeShapeType="1"/>
              </p:cNvSpPr>
              <p:nvPr/>
            </p:nvSpPr>
            <p:spPr bwMode="auto">
              <a:xfrm flipH="1">
                <a:off x="1947" y="2435"/>
                <a:ext cx="146" cy="1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4834" name="Group 82"/>
            <p:cNvGrpSpPr>
              <a:grpSpLocks/>
            </p:cNvGrpSpPr>
            <p:nvPr/>
          </p:nvGrpSpPr>
          <p:grpSpPr bwMode="auto">
            <a:xfrm>
              <a:off x="2687" y="1987"/>
              <a:ext cx="1270" cy="654"/>
              <a:chOff x="2985" y="1987"/>
              <a:chExt cx="1270" cy="654"/>
            </a:xfrm>
          </p:grpSpPr>
          <p:sp>
            <p:nvSpPr>
              <p:cNvPr id="74831" name="Line 79"/>
              <p:cNvSpPr>
                <a:spLocks noChangeShapeType="1"/>
              </p:cNvSpPr>
              <p:nvPr/>
            </p:nvSpPr>
            <p:spPr bwMode="auto">
              <a:xfrm flipH="1" flipV="1">
                <a:off x="3532" y="2207"/>
                <a:ext cx="723" cy="43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32" name="Line 80"/>
              <p:cNvSpPr>
                <a:spLocks noChangeShapeType="1"/>
              </p:cNvSpPr>
              <p:nvPr/>
            </p:nvSpPr>
            <p:spPr bwMode="auto">
              <a:xfrm flipH="1" flipV="1">
                <a:off x="2985" y="1987"/>
                <a:ext cx="723" cy="43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33" name="Line 81"/>
              <p:cNvSpPr>
                <a:spLocks noChangeShapeType="1"/>
              </p:cNvSpPr>
              <p:nvPr/>
            </p:nvSpPr>
            <p:spPr bwMode="auto">
              <a:xfrm>
                <a:off x="3546" y="2206"/>
                <a:ext cx="142" cy="20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835" name="Text Box 83"/>
            <p:cNvSpPr txBox="1">
              <a:spLocks noChangeArrowheads="1"/>
            </p:cNvSpPr>
            <p:nvPr/>
          </p:nvSpPr>
          <p:spPr bwMode="auto">
            <a:xfrm>
              <a:off x="2853" y="2416"/>
              <a:ext cx="59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Downlink</a:t>
              </a:r>
            </a:p>
          </p:txBody>
        </p:sp>
        <p:sp>
          <p:nvSpPr>
            <p:cNvPr id="74837" name="Text Box 85"/>
            <p:cNvSpPr txBox="1">
              <a:spLocks noChangeArrowheads="1"/>
            </p:cNvSpPr>
            <p:nvPr/>
          </p:nvSpPr>
          <p:spPr bwMode="auto">
            <a:xfrm>
              <a:off x="1430" y="3184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400" b="1"/>
            </a:p>
          </p:txBody>
        </p:sp>
        <p:sp>
          <p:nvSpPr>
            <p:cNvPr id="74838" name="Text Box 86"/>
            <p:cNvSpPr txBox="1">
              <a:spLocks noChangeArrowheads="1"/>
            </p:cNvSpPr>
            <p:nvPr/>
          </p:nvSpPr>
          <p:spPr bwMode="auto">
            <a:xfrm>
              <a:off x="580" y="3391"/>
              <a:ext cx="299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/>
                <a:t>Tx</a:t>
              </a:r>
            </a:p>
          </p:txBody>
        </p:sp>
        <p:sp>
          <p:nvSpPr>
            <p:cNvPr id="74839" name="Text Box 87"/>
            <p:cNvSpPr txBox="1">
              <a:spLocks noChangeArrowheads="1"/>
            </p:cNvSpPr>
            <p:nvPr/>
          </p:nvSpPr>
          <p:spPr bwMode="auto">
            <a:xfrm>
              <a:off x="1125" y="3334"/>
              <a:ext cx="66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Source Information</a:t>
              </a:r>
            </a:p>
          </p:txBody>
        </p:sp>
        <p:sp>
          <p:nvSpPr>
            <p:cNvPr id="74840" name="Line 88"/>
            <p:cNvSpPr>
              <a:spLocks noChangeShapeType="1"/>
            </p:cNvSpPr>
            <p:nvPr/>
          </p:nvSpPr>
          <p:spPr bwMode="auto">
            <a:xfrm flipH="1" flipV="1">
              <a:off x="714" y="3150"/>
              <a:ext cx="1" cy="2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41" name="Line 89"/>
            <p:cNvSpPr>
              <a:spLocks noChangeShapeType="1"/>
            </p:cNvSpPr>
            <p:nvPr/>
          </p:nvSpPr>
          <p:spPr bwMode="auto">
            <a:xfrm flipH="1">
              <a:off x="883" y="3486"/>
              <a:ext cx="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4847" name="Group 95"/>
            <p:cNvGrpSpPr>
              <a:grpSpLocks/>
            </p:cNvGrpSpPr>
            <p:nvPr/>
          </p:nvGrpSpPr>
          <p:grpSpPr bwMode="auto">
            <a:xfrm flipH="1">
              <a:off x="3996" y="2543"/>
              <a:ext cx="353" cy="620"/>
              <a:chOff x="554" y="2542"/>
              <a:chExt cx="353" cy="620"/>
            </a:xfrm>
          </p:grpSpPr>
          <p:sp>
            <p:nvSpPr>
              <p:cNvPr id="74848" name="AutoShape 96"/>
              <p:cNvSpPr>
                <a:spLocks noChangeArrowheads="1"/>
              </p:cNvSpPr>
              <p:nvPr/>
            </p:nvSpPr>
            <p:spPr bwMode="auto">
              <a:xfrm>
                <a:off x="554" y="2826"/>
                <a:ext cx="285" cy="336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49" name="AutoShape 97"/>
              <p:cNvSpPr>
                <a:spLocks noChangeArrowheads="1"/>
              </p:cNvSpPr>
              <p:nvPr/>
            </p:nvSpPr>
            <p:spPr bwMode="auto">
              <a:xfrm rot="8553387">
                <a:off x="793" y="2542"/>
                <a:ext cx="67" cy="324"/>
              </a:xfrm>
              <a:prstGeom prst="moon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50" name="AutoShape 98"/>
              <p:cNvSpPr>
                <a:spLocks noChangeArrowheads="1"/>
              </p:cNvSpPr>
              <p:nvPr/>
            </p:nvSpPr>
            <p:spPr bwMode="auto">
              <a:xfrm rot="14137570">
                <a:off x="748" y="2631"/>
                <a:ext cx="145" cy="173"/>
              </a:xfrm>
              <a:custGeom>
                <a:avLst/>
                <a:gdLst>
                  <a:gd name="G0" fmla="+- 8345 0 0"/>
                  <a:gd name="G1" fmla="+- 21600 0 8345"/>
                  <a:gd name="G2" fmla="*/ 8345 1 2"/>
                  <a:gd name="G3" fmla="+- 21600 0 G2"/>
                  <a:gd name="G4" fmla="+/ 8345 21600 2"/>
                  <a:gd name="G5" fmla="+/ G1 0 2"/>
                  <a:gd name="G6" fmla="*/ 21600 21600 8345"/>
                  <a:gd name="G7" fmla="*/ G6 1 2"/>
                  <a:gd name="G8" fmla="+- 21600 0 G7"/>
                  <a:gd name="G9" fmla="*/ 21600 1 2"/>
                  <a:gd name="G10" fmla="+- 8345 0 G9"/>
                  <a:gd name="G11" fmla="?: G10 G8 0"/>
                  <a:gd name="G12" fmla="?: G10 G7 21600"/>
                  <a:gd name="T0" fmla="*/ 17427 w 21600"/>
                  <a:gd name="T1" fmla="*/ 10800 h 21600"/>
                  <a:gd name="T2" fmla="*/ 10800 w 21600"/>
                  <a:gd name="T3" fmla="*/ 21600 h 21600"/>
                  <a:gd name="T4" fmla="*/ 4173 w 21600"/>
                  <a:gd name="T5" fmla="*/ 10800 h 21600"/>
                  <a:gd name="T6" fmla="*/ 10800 w 21600"/>
                  <a:gd name="T7" fmla="*/ 0 h 21600"/>
                  <a:gd name="T8" fmla="*/ 5973 w 21600"/>
                  <a:gd name="T9" fmla="*/ 5973 h 21600"/>
                  <a:gd name="T10" fmla="*/ 15627 w 21600"/>
                  <a:gd name="T11" fmla="*/ 1562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8345" y="21600"/>
                    </a:lnTo>
                    <a:lnTo>
                      <a:pt x="1325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51" name="AutoShape 99"/>
              <p:cNvSpPr>
                <a:spLocks noChangeArrowheads="1"/>
              </p:cNvSpPr>
              <p:nvPr/>
            </p:nvSpPr>
            <p:spPr bwMode="auto">
              <a:xfrm rot="-2219377">
                <a:off x="659" y="2601"/>
                <a:ext cx="165" cy="333"/>
              </a:xfrm>
              <a:prstGeom prst="moon">
                <a:avLst>
                  <a:gd name="adj" fmla="val 875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4852" name="Text Box 100"/>
            <p:cNvSpPr txBox="1">
              <a:spLocks noChangeArrowheads="1"/>
            </p:cNvSpPr>
            <p:nvPr/>
          </p:nvSpPr>
          <p:spPr bwMode="auto">
            <a:xfrm>
              <a:off x="3087" y="3134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2400" b="1"/>
            </a:p>
          </p:txBody>
        </p:sp>
        <p:sp>
          <p:nvSpPr>
            <p:cNvPr id="74853" name="Text Box 101"/>
            <p:cNvSpPr txBox="1">
              <a:spLocks noChangeArrowheads="1"/>
            </p:cNvSpPr>
            <p:nvPr/>
          </p:nvSpPr>
          <p:spPr bwMode="auto">
            <a:xfrm>
              <a:off x="4074" y="3407"/>
              <a:ext cx="299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/>
                <a:t>Rx</a:t>
              </a:r>
            </a:p>
          </p:txBody>
        </p:sp>
        <p:sp>
          <p:nvSpPr>
            <p:cNvPr id="74854" name="Text Box 102"/>
            <p:cNvSpPr txBox="1">
              <a:spLocks noChangeArrowheads="1"/>
            </p:cNvSpPr>
            <p:nvPr/>
          </p:nvSpPr>
          <p:spPr bwMode="auto">
            <a:xfrm>
              <a:off x="3161" y="3357"/>
              <a:ext cx="66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Output Information</a:t>
              </a:r>
            </a:p>
          </p:txBody>
        </p:sp>
        <p:sp>
          <p:nvSpPr>
            <p:cNvPr id="74855" name="Line 103"/>
            <p:cNvSpPr>
              <a:spLocks noChangeShapeType="1"/>
            </p:cNvSpPr>
            <p:nvPr/>
          </p:nvSpPr>
          <p:spPr bwMode="auto">
            <a:xfrm flipH="1" flipV="1">
              <a:off x="4208" y="3166"/>
              <a:ext cx="1" cy="2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56" name="Line 104"/>
            <p:cNvSpPr>
              <a:spLocks noChangeShapeType="1"/>
            </p:cNvSpPr>
            <p:nvPr/>
          </p:nvSpPr>
          <p:spPr bwMode="auto">
            <a:xfrm flipH="1">
              <a:off x="3801" y="3509"/>
              <a:ext cx="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57" name="Text Box 105"/>
            <p:cNvSpPr txBox="1">
              <a:spLocks noChangeArrowheads="1"/>
            </p:cNvSpPr>
            <p:nvPr/>
          </p:nvSpPr>
          <p:spPr bwMode="auto">
            <a:xfrm>
              <a:off x="4240" y="2699"/>
              <a:ext cx="49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Earth Station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3926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2">
            <a:lum bright="-5000" contrast="62000"/>
          </a:blip>
          <a:srcRect/>
          <a:stretch>
            <a:fillRect/>
          </a:stretch>
        </p:blipFill>
        <p:spPr bwMode="auto">
          <a:xfrm>
            <a:off x="2133600" y="392113"/>
            <a:ext cx="7924800" cy="573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78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14600" y="303213"/>
              <a:ext cx="4027488" cy="19050"/>
            </p14:xfrm>
          </p:contentPart>
        </mc:Choice>
        <mc:Fallback>
          <p:pic>
            <p:nvPicPr>
              <p:cNvPr id="778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98759" y="263768"/>
                <a:ext cx="4059169" cy="979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78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33651" y="411163"/>
              <a:ext cx="4125913" cy="17462"/>
            </p14:xfrm>
          </p:contentPart>
        </mc:Choice>
        <mc:Fallback>
          <p:pic>
            <p:nvPicPr>
              <p:cNvPr id="778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17811" y="363881"/>
                <a:ext cx="4157593" cy="1120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78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92850" y="312739"/>
              <a:ext cx="438150" cy="1587"/>
            </p14:xfrm>
          </p:contentPart>
        </mc:Choice>
        <mc:Fallback>
          <p:pic>
            <p:nvPicPr>
              <p:cNvPr id="778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277009" y="33427"/>
                <a:ext cx="469832" cy="5602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78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14601" y="214314"/>
              <a:ext cx="4251325" cy="231775"/>
            </p14:xfrm>
          </p:contentPart>
        </mc:Choice>
        <mc:Fallback>
          <p:pic>
            <p:nvPicPr>
              <p:cNvPr id="778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498762" y="153175"/>
                <a:ext cx="4283003" cy="3537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7783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97138" y="419100"/>
              <a:ext cx="4233862" cy="26988"/>
            </p14:xfrm>
          </p:contentPart>
        </mc:Choice>
        <mc:Fallback>
          <p:pic>
            <p:nvPicPr>
              <p:cNvPr id="7783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481298" y="390486"/>
                <a:ext cx="4265541" cy="843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7783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06663" y="392114"/>
              <a:ext cx="1795462" cy="28575"/>
            </p14:xfrm>
          </p:contentPart>
        </mc:Choice>
        <mc:Fallback>
          <p:pic>
            <p:nvPicPr>
              <p:cNvPr id="7783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490822" y="328453"/>
                <a:ext cx="1827145" cy="1558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7783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06663" y="482601"/>
              <a:ext cx="1268412" cy="9525"/>
            </p14:xfrm>
          </p:contentPart>
        </mc:Choice>
        <mc:Fallback>
          <p:pic>
            <p:nvPicPr>
              <p:cNvPr id="7783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490821" y="451557"/>
                <a:ext cx="1300095" cy="716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7783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11638" y="446089"/>
              <a:ext cx="1554162" cy="26987"/>
            </p14:xfrm>
          </p:contentPart>
        </mc:Choice>
        <mc:Fallback>
          <p:pic>
            <p:nvPicPr>
              <p:cNvPr id="7783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195798" y="382760"/>
                <a:ext cx="1585843" cy="1536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7783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97325" y="438150"/>
              <a:ext cx="2840038" cy="71438"/>
            </p14:xfrm>
          </p:contentPart>
        </mc:Choice>
        <mc:Fallback>
          <p:pic>
            <p:nvPicPr>
              <p:cNvPr id="7783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981485" y="374650"/>
                <a:ext cx="2871718" cy="19843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2590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218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Office Theme</vt:lpstr>
      <vt:lpstr>Microsoft Excel Worksheet</vt:lpstr>
      <vt:lpstr>Satellite Communication</vt:lpstr>
      <vt:lpstr>PowerPoint Presentation</vt:lpstr>
      <vt:lpstr>PowerPoint Presentation</vt:lpstr>
      <vt:lpstr>Radio Frequency Spectrum Commonly Used Bands</vt:lpstr>
      <vt:lpstr>Satellite System Elements</vt:lpstr>
      <vt:lpstr>Satellite Subsystems</vt:lpstr>
      <vt:lpstr>Ground Segment</vt:lpstr>
      <vt:lpstr>Basic Principles</vt:lpstr>
      <vt:lpstr>PowerPoint Presentation</vt:lpstr>
      <vt:lpstr>Digital Communication System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DR.TSP</dc:creator>
  <cp:lastModifiedBy>DR.TSP</cp:lastModifiedBy>
  <cp:revision>7</cp:revision>
  <dcterms:created xsi:type="dcterms:W3CDTF">2017-11-17T00:43:25Z</dcterms:created>
  <dcterms:modified xsi:type="dcterms:W3CDTF">2017-11-17T01:00:25Z</dcterms:modified>
</cp:coreProperties>
</file>